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s/slide13.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xml" ContentType="application/vnd.openxmlformats-officedocument.presentationml.slide+xml"/>
  <Override PartName="/ppt/slideMasters/slideMaster1.xml" ContentType="application/vnd.openxmlformats-officedocument.presentationml.slideMaster+xml"/>
  <Override PartName="/ppt/notesSlides/notesSlide2.xml" ContentType="application/vnd.openxmlformats-officedocument.presentationml.notesSlide+xml"/>
  <Override PartName="/ppt/slideLayouts/slideLayout1.xml" ContentType="application/vnd.openxmlformats-officedocument.presentationml.slideLayout+xml"/>
  <Override PartName="/ppt/slideLayouts/slideLayout5.xml" ContentType="application/vnd.openxmlformats-officedocument.presentationml.slideLayout+xml"/>
  <Override PartName="/ppt/notesSlides/notesSlide1.xml" ContentType="application/vnd.openxmlformats-officedocument.presentationml.notesSlide+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4.xml" ContentType="application/vnd.openxmlformats-officedocument.presentationml.slideLayout+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7" r:id="rId1"/>
  </p:sldMasterIdLst>
  <p:notesMasterIdLst>
    <p:notesMasterId r:id="rId15"/>
  </p:notesMasterIdLst>
  <p:sldIdLst>
    <p:sldId id="294" r:id="rId2"/>
    <p:sldId id="295" r:id="rId3"/>
    <p:sldId id="296" r:id="rId4"/>
    <p:sldId id="297" r:id="rId5"/>
    <p:sldId id="306" r:id="rId6"/>
    <p:sldId id="298" r:id="rId7"/>
    <p:sldId id="300" r:id="rId8"/>
    <p:sldId id="299" r:id="rId9"/>
    <p:sldId id="301" r:id="rId10"/>
    <p:sldId id="302" r:id="rId11"/>
    <p:sldId id="303" r:id="rId12"/>
    <p:sldId id="304" r:id="rId13"/>
    <p:sldId id="305" r:id="rId14"/>
  </p:sldIdLst>
  <p:sldSz cx="9144000" cy="5143500" type="screen16x9"/>
  <p:notesSz cx="6858000" cy="9144000"/>
  <p:embeddedFontLst>
    <p:embeddedFont>
      <p:font typeface="Century Gothic" panose="020B0502020202020204" pitchFamily="3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9D8B"/>
    <a:srgbClr val="FFF2E6"/>
    <a:srgbClr val="FFED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640CECF-2EC5-44C4-A8A7-45B56658353C}">
  <a:tblStyle styleId="{3640CECF-2EC5-44C4-A8A7-45B56658353C}"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4"/>
    <p:restoredTop sz="81165"/>
  </p:normalViewPr>
  <p:slideViewPr>
    <p:cSldViewPr snapToGrid="0">
      <p:cViewPr varScale="1">
        <p:scale>
          <a:sx n="138" d="100"/>
          <a:sy n="138" d="100"/>
        </p:scale>
        <p:origin x="144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customXml" Target="../customXml/item3.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jpe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Now draw a flow diagram to illustrate this process</a:t>
            </a:r>
          </a:p>
        </p:txBody>
      </p:sp>
    </p:spTree>
    <p:extLst>
      <p:ext uri="{BB962C8B-B14F-4D97-AF65-F5344CB8AC3E}">
        <p14:creationId xmlns:p14="http://schemas.microsoft.com/office/powerpoint/2010/main" val="33231022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b="1" dirty="0"/>
              <a:t>Carbon emissions</a:t>
            </a:r>
            <a:r>
              <a:rPr lang="en-AU" dirty="0"/>
              <a:t> contribute to climate change, which </a:t>
            </a:r>
            <a:r>
              <a:rPr lang="en-AU" b="1" dirty="0"/>
              <a:t>can</a:t>
            </a:r>
            <a:r>
              <a:rPr lang="en-AU" dirty="0"/>
              <a:t> have serious consequences for </a:t>
            </a:r>
            <a:r>
              <a:rPr lang="en-AU" b="1" dirty="0"/>
              <a:t>humans</a:t>
            </a:r>
            <a:r>
              <a:rPr lang="en-AU" dirty="0"/>
              <a:t> and </a:t>
            </a:r>
            <a:r>
              <a:rPr lang="en-AU" b="1" dirty="0"/>
              <a:t>their</a:t>
            </a:r>
            <a:r>
              <a:rPr lang="en-AU" dirty="0"/>
              <a:t> environment. ... These </a:t>
            </a:r>
            <a:r>
              <a:rPr lang="en-AU" b="1" dirty="0"/>
              <a:t>carbon emissions</a:t>
            </a:r>
            <a:r>
              <a:rPr lang="en-AU" dirty="0"/>
              <a:t> raise global temperatures by trapping solar energy in </a:t>
            </a:r>
            <a:r>
              <a:rPr lang="en-AU" b="1" dirty="0"/>
              <a:t>the</a:t>
            </a:r>
            <a:r>
              <a:rPr lang="en-AU" dirty="0"/>
              <a:t> atmosphere</a:t>
            </a:r>
            <a:endParaRPr lang="en-US" dirty="0"/>
          </a:p>
        </p:txBody>
      </p:sp>
    </p:spTree>
    <p:extLst>
      <p:ext uri="{BB962C8B-B14F-4D97-AF65-F5344CB8AC3E}">
        <p14:creationId xmlns:p14="http://schemas.microsoft.com/office/powerpoint/2010/main" val="42092950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Relevance">
  <p:cSld name="BLANK_1_1_1_1_1">
    <p:spTree>
      <p:nvGrpSpPr>
        <p:cNvPr id="1" name="Shape 16"/>
        <p:cNvGrpSpPr/>
        <p:nvPr/>
      </p:nvGrpSpPr>
      <p:grpSpPr>
        <a:xfrm>
          <a:off x="0" y="0"/>
          <a:ext cx="0" cy="0"/>
          <a:chOff x="0" y="0"/>
          <a:chExt cx="0" cy="0"/>
        </a:xfrm>
      </p:grpSpPr>
      <p:sp>
        <p:nvSpPr>
          <p:cNvPr id="17" name="Google Shape;17;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3"/>
          <p:cNvSpPr txBox="1"/>
          <p:nvPr/>
        </p:nvSpPr>
        <p:spPr>
          <a:xfrm rot="-5400000">
            <a:off x="-489650" y="2399550"/>
            <a:ext cx="1415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GB" sz="1600" b="0" i="0" u="none" strike="noStrike" cap="none" dirty="0">
                <a:solidFill>
                  <a:srgbClr val="0B5394"/>
                </a:solidFill>
                <a:latin typeface="Century Gothic"/>
                <a:ea typeface="Century Gothic"/>
                <a:cs typeface="Century Gothic"/>
                <a:sym typeface="Century Gothic"/>
              </a:rPr>
              <a:t>RELEVANCE</a:t>
            </a:r>
            <a:endParaRPr sz="1600" b="0" i="0" u="none" strike="noStrike" cap="none" dirty="0">
              <a:solidFill>
                <a:srgbClr val="0B5394"/>
              </a:solidFill>
              <a:latin typeface="Century Gothic"/>
              <a:ea typeface="Century Gothic"/>
              <a:cs typeface="Century Gothic"/>
              <a:sym typeface="Century Gothic"/>
            </a:endParaRPr>
          </a:p>
        </p:txBody>
      </p:sp>
      <p:sp>
        <p:nvSpPr>
          <p:cNvPr id="19" name="Google Shape;19;p3"/>
          <p:cNvSpPr/>
          <p:nvPr/>
        </p:nvSpPr>
        <p:spPr>
          <a:xfrm>
            <a:off x="45850" y="231925"/>
            <a:ext cx="6680400" cy="423000"/>
          </a:xfrm>
          <a:prstGeom prst="rect">
            <a:avLst/>
          </a:prstGeom>
          <a:solidFill>
            <a:srgbClr val="019D8B"/>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
          <p:cNvSpPr txBox="1">
            <a:spLocks noGrp="1"/>
          </p:cNvSpPr>
          <p:nvPr>
            <p:ph type="subTitle" idx="1"/>
          </p:nvPr>
        </p:nvSpPr>
        <p:spPr>
          <a:xfrm>
            <a:off x="95500" y="266050"/>
            <a:ext cx="6363666" cy="348000"/>
          </a:xfrm>
          <a:prstGeom prst="rect">
            <a:avLst/>
          </a:prstGeom>
          <a:noFill/>
          <a:ln>
            <a:noFill/>
          </a:ln>
        </p:spPr>
        <p:txBody>
          <a:bodyPr spcFirstLastPara="1" wrap="square" lIns="91425" tIns="91425" rIns="91425" bIns="91425" anchor="ctr" anchorCtr="0"/>
          <a:lstStyle>
            <a:lvl1pPr lvl="0" algn="l">
              <a:lnSpc>
                <a:spcPct val="115000"/>
              </a:lnSpc>
              <a:spcBef>
                <a:spcPts val="0"/>
              </a:spcBef>
              <a:spcAft>
                <a:spcPts val="0"/>
              </a:spcAft>
              <a:buSzPts val="1800"/>
              <a:buNone/>
              <a:defRPr>
                <a:solidFill>
                  <a:srgbClr val="FFFFFF"/>
                </a:solidFill>
                <a:latin typeface="Century Gothic"/>
                <a:ea typeface="Century Gothic"/>
                <a:cs typeface="Century Gothic"/>
                <a:sym typeface="Century Gothic"/>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r>
              <a:rPr lang="en-US"/>
              <a:t>Click to edit Master subtitle style</a:t>
            </a:r>
            <a:endParaRPr dirty="0"/>
          </a:p>
        </p:txBody>
      </p:sp>
      <p:sp>
        <p:nvSpPr>
          <p:cNvPr id="21" name="Google Shape;21;p3"/>
          <p:cNvSpPr txBox="1">
            <a:spLocks noGrp="1"/>
          </p:cNvSpPr>
          <p:nvPr>
            <p:ph type="body" idx="2"/>
          </p:nvPr>
        </p:nvSpPr>
        <p:spPr>
          <a:xfrm>
            <a:off x="552550" y="767450"/>
            <a:ext cx="6173700" cy="4151100"/>
          </a:xfrm>
          <a:prstGeom prst="rect">
            <a:avLst/>
          </a:prstGeom>
          <a:noFill/>
          <a:ln>
            <a:noFill/>
          </a:ln>
        </p:spPr>
        <p:txBody>
          <a:bodyPr spcFirstLastPara="1" wrap="square" lIns="91425" tIns="91425" rIns="91425" bIns="91425" anchor="t" anchorCtr="0"/>
          <a:lstStyle>
            <a:lvl1pPr marL="457200" lvl="0" indent="-342900" algn="l">
              <a:lnSpc>
                <a:spcPct val="115000"/>
              </a:lnSpc>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lgn="l">
              <a:lnSpc>
                <a:spcPct val="115000"/>
              </a:lnSpc>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pPr lvl="0"/>
            <a:r>
              <a:rPr lang="en-US"/>
              <a:t>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aily Review" type="blank">
  <p:cSld name="Blank">
    <p:spTree>
      <p:nvGrpSpPr>
        <p:cNvPr id="1" name="Shape 22"/>
        <p:cNvGrpSpPr/>
        <p:nvPr/>
      </p:nvGrpSpPr>
      <p:grpSpPr>
        <a:xfrm>
          <a:off x="0" y="0"/>
          <a:ext cx="0" cy="0"/>
          <a:chOff x="0" y="0"/>
          <a:chExt cx="0" cy="0"/>
        </a:xfrm>
      </p:grpSpPr>
      <p:sp>
        <p:nvSpPr>
          <p:cNvPr id="23" name="Google Shape;23;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24" name="Google Shape;24;p4"/>
          <p:cNvSpPr txBox="1"/>
          <p:nvPr/>
        </p:nvSpPr>
        <p:spPr>
          <a:xfrm rot="-5400000">
            <a:off x="-569675" y="2399550"/>
            <a:ext cx="15891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GB" sz="1600" b="0" i="0" u="none" strike="noStrike" cap="none" dirty="0">
                <a:solidFill>
                  <a:srgbClr val="0B5394"/>
                </a:solidFill>
                <a:latin typeface="Century Gothic"/>
                <a:ea typeface="Century Gothic"/>
                <a:cs typeface="Century Gothic"/>
                <a:sym typeface="Century Gothic"/>
              </a:rPr>
              <a:t>DAILY REVIEW</a:t>
            </a:r>
            <a:endParaRPr sz="1600" b="0" i="0" u="none" strike="noStrike" cap="none" dirty="0">
              <a:solidFill>
                <a:srgbClr val="0B5394"/>
              </a:solidFill>
              <a:latin typeface="Century Gothic"/>
              <a:ea typeface="Century Gothic"/>
              <a:cs typeface="Century Gothic"/>
              <a:sym typeface="Century Gothic"/>
            </a:endParaRPr>
          </a:p>
        </p:txBody>
      </p:sp>
      <p:sp>
        <p:nvSpPr>
          <p:cNvPr id="25" name="Google Shape;25;p4"/>
          <p:cNvSpPr txBox="1">
            <a:spLocks noGrp="1"/>
          </p:cNvSpPr>
          <p:nvPr>
            <p:ph type="body" idx="1"/>
          </p:nvPr>
        </p:nvSpPr>
        <p:spPr>
          <a:xfrm>
            <a:off x="709450" y="566200"/>
            <a:ext cx="5123100" cy="4097100"/>
          </a:xfrm>
          <a:prstGeom prst="rect">
            <a:avLst/>
          </a:prstGeom>
          <a:noFill/>
          <a:ln>
            <a:noFill/>
          </a:ln>
        </p:spPr>
        <p:txBody>
          <a:bodyPr spcFirstLastPara="1" wrap="square" lIns="91425" tIns="91425" rIns="91425" bIns="91425" anchor="t" anchorCtr="0"/>
          <a:lstStyle>
            <a:lvl1pPr marL="457200" lvl="0" indent="-342900" algn="l">
              <a:lnSpc>
                <a:spcPct val="115000"/>
              </a:lnSpc>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lgn="l">
              <a:lnSpc>
                <a:spcPct val="115000"/>
              </a:lnSpc>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pPr lvl="0"/>
            <a:r>
              <a:rPr lang="en-US"/>
              <a:t>Edit Master text styles</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earning Objective and Success Criteria">
  <p:cSld name="BLANK_1">
    <p:spTree>
      <p:nvGrpSpPr>
        <p:cNvPr id="1" name="Shape 26"/>
        <p:cNvGrpSpPr/>
        <p:nvPr/>
      </p:nvGrpSpPr>
      <p:grpSpPr>
        <a:xfrm>
          <a:off x="0" y="0"/>
          <a:ext cx="0" cy="0"/>
          <a:chOff x="0" y="0"/>
          <a:chExt cx="0" cy="0"/>
        </a:xfrm>
      </p:grpSpPr>
      <p:sp>
        <p:nvSpPr>
          <p:cNvPr id="27" name="Google Shape;27;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28" name="Google Shape;28;p5"/>
          <p:cNvSpPr txBox="1"/>
          <p:nvPr/>
        </p:nvSpPr>
        <p:spPr>
          <a:xfrm rot="-5400000">
            <a:off x="-929500" y="1209150"/>
            <a:ext cx="22989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GB" sz="1600" b="0" i="0" u="none" strike="noStrike" cap="none">
                <a:solidFill>
                  <a:srgbClr val="0B5394"/>
                </a:solidFill>
                <a:latin typeface="Century Gothic"/>
                <a:ea typeface="Century Gothic"/>
                <a:cs typeface="Century Gothic"/>
                <a:sym typeface="Century Gothic"/>
              </a:rPr>
              <a:t>LEARNING OBJECTIVE</a:t>
            </a:r>
            <a:endParaRPr sz="1600" b="0" i="0" u="none" strike="noStrike" cap="none">
              <a:solidFill>
                <a:srgbClr val="0B5394"/>
              </a:solidFill>
              <a:latin typeface="Century Gothic"/>
              <a:ea typeface="Century Gothic"/>
              <a:cs typeface="Century Gothic"/>
              <a:sym typeface="Century Gothic"/>
            </a:endParaRPr>
          </a:p>
        </p:txBody>
      </p:sp>
      <p:sp>
        <p:nvSpPr>
          <p:cNvPr id="29" name="Google Shape;29;p5"/>
          <p:cNvSpPr/>
          <p:nvPr/>
        </p:nvSpPr>
        <p:spPr>
          <a:xfrm>
            <a:off x="395650" y="231900"/>
            <a:ext cx="6419100" cy="2305800"/>
          </a:xfrm>
          <a:prstGeom prst="homePlate">
            <a:avLst>
              <a:gd name="adj" fmla="val 50000"/>
            </a:avLst>
          </a:prstGeom>
          <a:solidFill>
            <a:srgbClr val="019D8B"/>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5"/>
          <p:cNvSpPr txBox="1">
            <a:spLocks noGrp="1"/>
          </p:cNvSpPr>
          <p:nvPr>
            <p:ph type="title"/>
          </p:nvPr>
        </p:nvSpPr>
        <p:spPr>
          <a:xfrm>
            <a:off x="532075" y="477525"/>
            <a:ext cx="5061600" cy="1835100"/>
          </a:xfrm>
          <a:prstGeom prst="rect">
            <a:avLst/>
          </a:prstGeom>
          <a:noFill/>
          <a:ln>
            <a:noFill/>
          </a:ln>
        </p:spPr>
        <p:txBody>
          <a:bodyPr spcFirstLastPara="1" wrap="square" lIns="91425" tIns="91425" rIns="91425" bIns="91425" anchor="t" anchorCtr="0"/>
          <a:lstStyle>
            <a:lvl1pPr lvl="0" algn="l">
              <a:lnSpc>
                <a:spcPct val="100000"/>
              </a:lnSpc>
              <a:spcBef>
                <a:spcPts val="0"/>
              </a:spcBef>
              <a:spcAft>
                <a:spcPts val="0"/>
              </a:spcAft>
              <a:buSzPts val="2800"/>
              <a:buNone/>
              <a:defRPr>
                <a:solidFill>
                  <a:srgbClr val="FFFFFF"/>
                </a:solidFill>
                <a:latin typeface="Century Gothic"/>
                <a:ea typeface="Century Gothic"/>
                <a:cs typeface="Century Gothic"/>
                <a:sym typeface="Century Gothic"/>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n-US"/>
              <a:t>Click to edit Master title style</a:t>
            </a:r>
            <a:endParaRPr/>
          </a:p>
        </p:txBody>
      </p:sp>
      <p:sp>
        <p:nvSpPr>
          <p:cNvPr id="31" name="Google Shape;31;p5"/>
          <p:cNvSpPr txBox="1"/>
          <p:nvPr/>
        </p:nvSpPr>
        <p:spPr>
          <a:xfrm rot="-5400000">
            <a:off x="-790750" y="3730950"/>
            <a:ext cx="2021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GB" sz="1600" b="0" i="0" u="none" strike="noStrike" cap="none">
                <a:solidFill>
                  <a:srgbClr val="0B5394"/>
                </a:solidFill>
                <a:latin typeface="Century Gothic"/>
                <a:ea typeface="Century Gothic"/>
                <a:cs typeface="Century Gothic"/>
                <a:sym typeface="Century Gothic"/>
              </a:rPr>
              <a:t>SUCCESS CRITERIA</a:t>
            </a:r>
            <a:endParaRPr sz="1600" b="0" i="0" u="none" strike="noStrike" cap="none">
              <a:solidFill>
                <a:srgbClr val="0B5394"/>
              </a:solidFill>
              <a:latin typeface="Century Gothic"/>
              <a:ea typeface="Century Gothic"/>
              <a:cs typeface="Century Gothic"/>
              <a:sym typeface="Century Gothic"/>
            </a:endParaRPr>
          </a:p>
        </p:txBody>
      </p:sp>
      <p:sp>
        <p:nvSpPr>
          <p:cNvPr id="32" name="Google Shape;32;p5"/>
          <p:cNvSpPr txBox="1">
            <a:spLocks noGrp="1"/>
          </p:cNvSpPr>
          <p:nvPr>
            <p:ph type="body" idx="1"/>
          </p:nvPr>
        </p:nvSpPr>
        <p:spPr>
          <a:xfrm>
            <a:off x="497975" y="2892375"/>
            <a:ext cx="5198100" cy="2012400"/>
          </a:xfrm>
          <a:prstGeom prst="rect">
            <a:avLst/>
          </a:prstGeom>
          <a:noFill/>
          <a:ln>
            <a:noFill/>
          </a:ln>
        </p:spPr>
        <p:txBody>
          <a:bodyPr spcFirstLastPara="1" wrap="square" lIns="91425" tIns="91425" rIns="91425" bIns="91425" anchor="t" anchorCtr="0"/>
          <a:lstStyle>
            <a:lvl1pPr marL="457200" lvl="0" indent="-342900" algn="l">
              <a:lnSpc>
                <a:spcPct val="115000"/>
              </a:lnSpc>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lgn="l">
              <a:lnSpc>
                <a:spcPct val="115000"/>
              </a:lnSpc>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pPr lvl="0"/>
            <a:r>
              <a:rPr lang="en-US"/>
              <a:t>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kill Development/Guided Practice">
  <p:cSld name="BLANK_1_1_1_1">
    <p:spTree>
      <p:nvGrpSpPr>
        <p:cNvPr id="1" name="Shape 45"/>
        <p:cNvGrpSpPr/>
        <p:nvPr/>
      </p:nvGrpSpPr>
      <p:grpSpPr>
        <a:xfrm>
          <a:off x="0" y="0"/>
          <a:ext cx="0" cy="0"/>
          <a:chOff x="0" y="0"/>
          <a:chExt cx="0" cy="0"/>
        </a:xfrm>
      </p:grpSpPr>
      <p:sp>
        <p:nvSpPr>
          <p:cNvPr id="46" name="Google Shape;46;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47" name="Google Shape;47;p8"/>
          <p:cNvSpPr txBox="1"/>
          <p:nvPr/>
        </p:nvSpPr>
        <p:spPr>
          <a:xfrm rot="-5400000">
            <a:off x="-1790900" y="2604200"/>
            <a:ext cx="40179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GB" sz="1600" b="0" i="0" u="none" strike="noStrike" cap="none">
                <a:solidFill>
                  <a:srgbClr val="0B5394"/>
                </a:solidFill>
                <a:latin typeface="Century Gothic"/>
                <a:ea typeface="Century Gothic"/>
                <a:cs typeface="Century Gothic"/>
                <a:sym typeface="Century Gothic"/>
              </a:rPr>
              <a:t>SKILL DEVELOPMENT/GUIDED PRACTICE</a:t>
            </a:r>
            <a:endParaRPr sz="1600" b="0" i="0" u="none" strike="noStrike" cap="none">
              <a:solidFill>
                <a:srgbClr val="0B5394"/>
              </a:solidFill>
              <a:latin typeface="Century Gothic"/>
              <a:ea typeface="Century Gothic"/>
              <a:cs typeface="Century Gothic"/>
              <a:sym typeface="Century Gothic"/>
            </a:endParaRPr>
          </a:p>
        </p:txBody>
      </p:sp>
      <p:sp>
        <p:nvSpPr>
          <p:cNvPr id="48" name="Google Shape;48;p8"/>
          <p:cNvSpPr/>
          <p:nvPr/>
        </p:nvSpPr>
        <p:spPr>
          <a:xfrm>
            <a:off x="45850" y="231925"/>
            <a:ext cx="6680400" cy="423000"/>
          </a:xfrm>
          <a:prstGeom prst="rect">
            <a:avLst/>
          </a:prstGeom>
          <a:solidFill>
            <a:srgbClr val="019D8B"/>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8"/>
          <p:cNvSpPr txBox="1">
            <a:spLocks noGrp="1"/>
          </p:cNvSpPr>
          <p:nvPr>
            <p:ph type="subTitle" idx="1"/>
          </p:nvPr>
        </p:nvSpPr>
        <p:spPr>
          <a:xfrm>
            <a:off x="95500" y="266050"/>
            <a:ext cx="6589800" cy="348000"/>
          </a:xfrm>
          <a:prstGeom prst="rect">
            <a:avLst/>
          </a:prstGeom>
          <a:noFill/>
          <a:ln>
            <a:noFill/>
          </a:ln>
        </p:spPr>
        <p:txBody>
          <a:bodyPr spcFirstLastPara="1" wrap="square" lIns="91425" tIns="91425" rIns="91425" bIns="91425" anchor="ctr" anchorCtr="0"/>
          <a:lstStyle>
            <a:lvl1pPr lvl="0" algn="l">
              <a:lnSpc>
                <a:spcPct val="115000"/>
              </a:lnSpc>
              <a:spcBef>
                <a:spcPts val="0"/>
              </a:spcBef>
              <a:spcAft>
                <a:spcPts val="0"/>
              </a:spcAft>
              <a:buSzPts val="1800"/>
              <a:buNone/>
              <a:defRPr>
                <a:solidFill>
                  <a:srgbClr val="FFFFFF"/>
                </a:solidFill>
                <a:latin typeface="Century Gothic"/>
                <a:ea typeface="Century Gothic"/>
                <a:cs typeface="Century Gothic"/>
                <a:sym typeface="Century Gothic"/>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r>
              <a:rPr lang="en-US"/>
              <a:t>Click to edit Master subtitle style</a:t>
            </a:r>
            <a:endParaRPr/>
          </a:p>
        </p:txBody>
      </p:sp>
      <p:sp>
        <p:nvSpPr>
          <p:cNvPr id="50" name="Google Shape;50;p8"/>
          <p:cNvSpPr txBox="1">
            <a:spLocks noGrp="1"/>
          </p:cNvSpPr>
          <p:nvPr>
            <p:ph type="body" idx="2"/>
          </p:nvPr>
        </p:nvSpPr>
        <p:spPr>
          <a:xfrm>
            <a:off x="552550" y="767450"/>
            <a:ext cx="6173700" cy="4150975"/>
          </a:xfrm>
          <a:prstGeom prst="rect">
            <a:avLst/>
          </a:prstGeom>
          <a:noFill/>
          <a:ln>
            <a:noFill/>
          </a:ln>
        </p:spPr>
        <p:txBody>
          <a:bodyPr spcFirstLastPara="1" wrap="square" lIns="91425" tIns="91425" rIns="91425" bIns="91425" anchor="t" anchorCtr="0"/>
          <a:lstStyle>
            <a:lvl1pPr marL="457200" lvl="0" indent="-342900" algn="l">
              <a:lnSpc>
                <a:spcPct val="115000"/>
              </a:lnSpc>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lgn="l">
              <a:lnSpc>
                <a:spcPct val="115000"/>
              </a:lnSpc>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pPr lvl="0"/>
            <a:r>
              <a:rPr lang="en-US"/>
              <a:t>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kill Closure">
  <p:cSld name="BLANK_1_1_1_1_1_1">
    <p:spTree>
      <p:nvGrpSpPr>
        <p:cNvPr id="1" name="Shape 51"/>
        <p:cNvGrpSpPr/>
        <p:nvPr/>
      </p:nvGrpSpPr>
      <p:grpSpPr>
        <a:xfrm>
          <a:off x="0" y="0"/>
          <a:ext cx="0" cy="0"/>
          <a:chOff x="0" y="0"/>
          <a:chExt cx="0" cy="0"/>
        </a:xfrm>
      </p:grpSpPr>
      <p:sp>
        <p:nvSpPr>
          <p:cNvPr id="52" name="Google Shape;52;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53" name="Google Shape;53;p9"/>
          <p:cNvSpPr txBox="1"/>
          <p:nvPr/>
        </p:nvSpPr>
        <p:spPr>
          <a:xfrm rot="-5400000">
            <a:off x="-667850" y="2399550"/>
            <a:ext cx="17718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GB" sz="1600" b="0" i="0" u="none" strike="noStrike" cap="none">
                <a:solidFill>
                  <a:srgbClr val="0B5394"/>
                </a:solidFill>
                <a:latin typeface="Century Gothic"/>
                <a:ea typeface="Century Gothic"/>
                <a:cs typeface="Century Gothic"/>
                <a:sym typeface="Century Gothic"/>
              </a:rPr>
              <a:t>SKILL CLOSURE</a:t>
            </a:r>
            <a:endParaRPr sz="1600" b="0" i="0" u="none" strike="noStrike" cap="none">
              <a:solidFill>
                <a:srgbClr val="0B5394"/>
              </a:solidFill>
              <a:latin typeface="Century Gothic"/>
              <a:ea typeface="Century Gothic"/>
              <a:cs typeface="Century Gothic"/>
              <a:sym typeface="Century Gothic"/>
            </a:endParaRPr>
          </a:p>
        </p:txBody>
      </p:sp>
      <p:sp>
        <p:nvSpPr>
          <p:cNvPr id="54" name="Google Shape;54;p9"/>
          <p:cNvSpPr/>
          <p:nvPr/>
        </p:nvSpPr>
        <p:spPr>
          <a:xfrm>
            <a:off x="45850" y="231925"/>
            <a:ext cx="6680400" cy="423000"/>
          </a:xfrm>
          <a:prstGeom prst="rect">
            <a:avLst/>
          </a:prstGeom>
          <a:solidFill>
            <a:srgbClr val="019D8B"/>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9"/>
          <p:cNvSpPr txBox="1">
            <a:spLocks noGrp="1"/>
          </p:cNvSpPr>
          <p:nvPr>
            <p:ph type="subTitle" idx="1"/>
          </p:nvPr>
        </p:nvSpPr>
        <p:spPr>
          <a:xfrm>
            <a:off x="95500" y="266050"/>
            <a:ext cx="6589800" cy="348000"/>
          </a:xfrm>
          <a:prstGeom prst="rect">
            <a:avLst/>
          </a:prstGeom>
          <a:noFill/>
          <a:ln>
            <a:noFill/>
          </a:ln>
        </p:spPr>
        <p:txBody>
          <a:bodyPr spcFirstLastPara="1" wrap="square" lIns="91425" tIns="91425" rIns="91425" bIns="91425" anchor="ctr" anchorCtr="0"/>
          <a:lstStyle>
            <a:lvl1pPr lvl="0" algn="l">
              <a:lnSpc>
                <a:spcPct val="115000"/>
              </a:lnSpc>
              <a:spcBef>
                <a:spcPts val="0"/>
              </a:spcBef>
              <a:spcAft>
                <a:spcPts val="0"/>
              </a:spcAft>
              <a:buSzPts val="1800"/>
              <a:buNone/>
              <a:defRPr>
                <a:solidFill>
                  <a:srgbClr val="FFFFFF"/>
                </a:solidFill>
                <a:latin typeface="Century Gothic"/>
                <a:ea typeface="Century Gothic"/>
                <a:cs typeface="Century Gothic"/>
                <a:sym typeface="Century Gothic"/>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r>
              <a:rPr lang="en-US"/>
              <a:t>Click to edit Master subtitle style</a:t>
            </a:r>
            <a:endParaRPr/>
          </a:p>
        </p:txBody>
      </p:sp>
      <p:sp>
        <p:nvSpPr>
          <p:cNvPr id="56" name="Google Shape;56;p9"/>
          <p:cNvSpPr txBox="1">
            <a:spLocks noGrp="1"/>
          </p:cNvSpPr>
          <p:nvPr>
            <p:ph type="body" idx="2"/>
          </p:nvPr>
        </p:nvSpPr>
        <p:spPr>
          <a:xfrm>
            <a:off x="552550" y="767450"/>
            <a:ext cx="6173700" cy="4151100"/>
          </a:xfrm>
          <a:prstGeom prst="rect">
            <a:avLst/>
          </a:prstGeom>
          <a:noFill/>
          <a:ln>
            <a:noFill/>
          </a:ln>
        </p:spPr>
        <p:txBody>
          <a:bodyPr spcFirstLastPara="1" wrap="square" lIns="91425" tIns="91425" rIns="91425" bIns="91425" anchor="t" anchorCtr="0"/>
          <a:lstStyle>
            <a:lvl1pPr marL="457200" lvl="0" indent="-342900" algn="l">
              <a:lnSpc>
                <a:spcPct val="115000"/>
              </a:lnSpc>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lgn="l">
              <a:lnSpc>
                <a:spcPct val="115000"/>
              </a:lnSpc>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lgn="l">
              <a:lnSpc>
                <a:spcPct val="115000"/>
              </a:lnSpc>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pPr lvl="0"/>
            <a:r>
              <a:rPr lang="en-US"/>
              <a:t>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19D8B">
            <a:alpha val="10000"/>
          </a:srgb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9" name="Google Shape;9;p1"/>
          <p:cNvSpPr/>
          <p:nvPr/>
        </p:nvSpPr>
        <p:spPr>
          <a:xfrm>
            <a:off x="47750" y="34100"/>
            <a:ext cx="9063300" cy="5075400"/>
          </a:xfrm>
          <a:prstGeom prst="roundRect">
            <a:avLst>
              <a:gd name="adj" fmla="val 3214"/>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0EE400E8-8FCA-3449-B9D4-3FE6EF63CB55}"/>
              </a:ext>
            </a:extLst>
          </p:cNvPr>
          <p:cNvGraphicFramePr>
            <a:graphicFrameLocks noGrp="1"/>
          </p:cNvGraphicFramePr>
          <p:nvPr>
            <p:extLst>
              <p:ext uri="{D42A27DB-BD31-4B8C-83A1-F6EECF244321}">
                <p14:modId xmlns:p14="http://schemas.microsoft.com/office/powerpoint/2010/main" val="3231565760"/>
              </p:ext>
            </p:extLst>
          </p:nvPr>
        </p:nvGraphicFramePr>
        <p:xfrm>
          <a:off x="1395268" y="1349122"/>
          <a:ext cx="6030768" cy="2871895"/>
        </p:xfrm>
        <a:graphic>
          <a:graphicData uri="http://schemas.openxmlformats.org/drawingml/2006/table">
            <a:tbl>
              <a:tblPr firstRow="1" firstCol="1" bandRow="1">
                <a:tableStyleId>{3640CECF-2EC5-44C4-A8A7-45B56658353C}</a:tableStyleId>
              </a:tblPr>
              <a:tblGrid>
                <a:gridCol w="400466">
                  <a:extLst>
                    <a:ext uri="{9D8B030D-6E8A-4147-A177-3AD203B41FA5}">
                      <a16:colId xmlns:a16="http://schemas.microsoft.com/office/drawing/2014/main" val="770713482"/>
                    </a:ext>
                  </a:extLst>
                </a:gridCol>
                <a:gridCol w="5630302">
                  <a:extLst>
                    <a:ext uri="{9D8B030D-6E8A-4147-A177-3AD203B41FA5}">
                      <a16:colId xmlns:a16="http://schemas.microsoft.com/office/drawing/2014/main" val="4073432210"/>
                    </a:ext>
                  </a:extLst>
                </a:gridCol>
              </a:tblGrid>
              <a:tr h="574379">
                <a:tc>
                  <a:txBody>
                    <a:bodyPr/>
                    <a:lstStyle/>
                    <a:p>
                      <a:pPr algn="ctr">
                        <a:lnSpc>
                          <a:spcPct val="107000"/>
                        </a:lnSpc>
                        <a:spcAft>
                          <a:spcPts val="0"/>
                        </a:spcAft>
                      </a:pPr>
                      <a:r>
                        <a:rPr lang="en-AU" sz="1400">
                          <a:effectLst/>
                        </a:rPr>
                        <a:t>1</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AU" sz="1400">
                          <a:effectLst/>
                        </a:rPr>
                        <a:t> </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59787842"/>
                  </a:ext>
                </a:extLst>
              </a:tr>
              <a:tr h="574379">
                <a:tc>
                  <a:txBody>
                    <a:bodyPr/>
                    <a:lstStyle/>
                    <a:p>
                      <a:pPr algn="ctr">
                        <a:lnSpc>
                          <a:spcPct val="107000"/>
                        </a:lnSpc>
                        <a:spcAft>
                          <a:spcPts val="0"/>
                        </a:spcAft>
                      </a:pPr>
                      <a:r>
                        <a:rPr lang="en-AU" sz="1400">
                          <a:effectLst/>
                        </a:rPr>
                        <a:t>2</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AU" sz="1400" dirty="0">
                          <a:effectLst/>
                        </a:rPr>
                        <a:t> </a:t>
                      </a:r>
                      <a:endParaRPr lang="en-AU" sz="11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959317483"/>
                  </a:ext>
                </a:extLst>
              </a:tr>
              <a:tr h="574379">
                <a:tc>
                  <a:txBody>
                    <a:bodyPr/>
                    <a:lstStyle/>
                    <a:p>
                      <a:pPr algn="ctr">
                        <a:lnSpc>
                          <a:spcPct val="107000"/>
                        </a:lnSpc>
                        <a:spcAft>
                          <a:spcPts val="0"/>
                        </a:spcAft>
                      </a:pPr>
                      <a:r>
                        <a:rPr lang="en-AU" sz="1400">
                          <a:effectLst/>
                        </a:rPr>
                        <a:t>3</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AU" sz="1400">
                          <a:effectLst/>
                        </a:rPr>
                        <a:t> </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9708644"/>
                  </a:ext>
                </a:extLst>
              </a:tr>
              <a:tr h="574379">
                <a:tc>
                  <a:txBody>
                    <a:bodyPr/>
                    <a:lstStyle/>
                    <a:p>
                      <a:pPr algn="ctr">
                        <a:lnSpc>
                          <a:spcPct val="107000"/>
                        </a:lnSpc>
                        <a:spcAft>
                          <a:spcPts val="0"/>
                        </a:spcAft>
                      </a:pPr>
                      <a:r>
                        <a:rPr lang="en-AU" sz="1400">
                          <a:effectLst/>
                        </a:rPr>
                        <a:t>4</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AU" sz="1400">
                          <a:effectLst/>
                        </a:rPr>
                        <a:t> </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25973577"/>
                  </a:ext>
                </a:extLst>
              </a:tr>
              <a:tr h="574379">
                <a:tc>
                  <a:txBody>
                    <a:bodyPr/>
                    <a:lstStyle/>
                    <a:p>
                      <a:pPr algn="ctr">
                        <a:lnSpc>
                          <a:spcPct val="107000"/>
                        </a:lnSpc>
                        <a:spcAft>
                          <a:spcPts val="0"/>
                        </a:spcAft>
                      </a:pPr>
                      <a:r>
                        <a:rPr lang="en-AU" sz="1400">
                          <a:effectLst/>
                        </a:rPr>
                        <a:t>5</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AU" sz="1400" dirty="0">
                          <a:effectLst/>
                        </a:rPr>
                        <a:t> </a:t>
                      </a:r>
                      <a:endParaRPr lang="en-AU" sz="11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456954597"/>
                  </a:ext>
                </a:extLst>
              </a:tr>
            </a:tbl>
          </a:graphicData>
        </a:graphic>
      </p:graphicFrame>
      <p:sp>
        <p:nvSpPr>
          <p:cNvPr id="4" name="Rectangle 1">
            <a:extLst>
              <a:ext uri="{FF2B5EF4-FFF2-40B4-BE49-F238E27FC236}">
                <a16:creationId xmlns:a16="http://schemas.microsoft.com/office/drawing/2014/main" id="{FADE9D67-5CC3-0348-B507-723CA59D2D86}"/>
              </a:ext>
            </a:extLst>
          </p:cNvPr>
          <p:cNvSpPr>
            <a:spLocks noGrp="1" noChangeArrowheads="1"/>
          </p:cNvSpPr>
          <p:nvPr>
            <p:ph type="body" idx="1"/>
          </p:nvPr>
        </p:nvSpPr>
        <p:spPr bwMode="auto">
          <a:xfrm>
            <a:off x="287012" y="-128205"/>
            <a:ext cx="8569975"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zh-CN" sz="3600" b="1" i="0" u="none" strike="noStrike" cap="none" normalizeH="0" baseline="0" dirty="0">
                <a:ln>
                  <a:noFill/>
                </a:ln>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br>
            <a:r>
              <a:rPr kumimoji="0" lang="en-US" altLang="zh-CN" sz="3600" b="0" i="0" u="none" strike="noStrike" cap="none" normalizeH="0" baseline="0" dirty="0">
                <a:ln>
                  <a:noFill/>
                </a:ln>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t>List five examples of stored chemical energy.</a:t>
            </a:r>
            <a:endParaRPr kumimoji="0" lang="en-US" altLang="zh-CN" sz="3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02097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lobal Warming 101 National Geographic.mp4">
            <a:hlinkClick r:id="" action="ppaction://media"/>
            <a:extLst>
              <a:ext uri="{FF2B5EF4-FFF2-40B4-BE49-F238E27FC236}">
                <a16:creationId xmlns:a16="http://schemas.microsoft.com/office/drawing/2014/main" id="{7BC2FA0C-499D-4543-A00D-A0BE7C00FD4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54545" y="71005"/>
            <a:ext cx="6751782" cy="5063836"/>
          </a:xfrm>
          <a:prstGeom prst="rect">
            <a:avLst/>
          </a:prstGeom>
        </p:spPr>
      </p:pic>
    </p:spTree>
    <p:extLst>
      <p:ext uri="{BB962C8B-B14F-4D97-AF65-F5344CB8AC3E}">
        <p14:creationId xmlns:p14="http://schemas.microsoft.com/office/powerpoint/2010/main" val="3939588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87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021BC33-458A-A14A-9DAE-B1FAB2D65923}"/>
              </a:ext>
            </a:extLst>
          </p:cNvPr>
          <p:cNvSpPr>
            <a:spLocks noGrp="1"/>
          </p:cNvSpPr>
          <p:nvPr>
            <p:ph type="subTitle" idx="1"/>
          </p:nvPr>
        </p:nvSpPr>
        <p:spPr/>
        <p:txBody>
          <a:bodyPr/>
          <a:lstStyle/>
          <a:p>
            <a:r>
              <a:rPr lang="en-AU" b="1" u="sng" dirty="0"/>
              <a:t>Activity One:</a:t>
            </a:r>
            <a:r>
              <a:rPr lang="en-AU" b="1" dirty="0"/>
              <a:t> Photosynthesis</a:t>
            </a:r>
            <a:endParaRPr lang="en-AU" dirty="0"/>
          </a:p>
        </p:txBody>
      </p:sp>
      <p:sp>
        <p:nvSpPr>
          <p:cNvPr id="3" name="Text Placeholder 2">
            <a:extLst>
              <a:ext uri="{FF2B5EF4-FFF2-40B4-BE49-F238E27FC236}">
                <a16:creationId xmlns:a16="http://schemas.microsoft.com/office/drawing/2014/main" id="{FE7F9B4A-F4D2-C04E-B611-7FDE584CCA9B}"/>
              </a:ext>
            </a:extLst>
          </p:cNvPr>
          <p:cNvSpPr>
            <a:spLocks noGrp="1"/>
          </p:cNvSpPr>
          <p:nvPr>
            <p:ph type="body" idx="2"/>
          </p:nvPr>
        </p:nvSpPr>
        <p:spPr>
          <a:xfrm>
            <a:off x="552549" y="767450"/>
            <a:ext cx="8258941" cy="4151100"/>
          </a:xfrm>
        </p:spPr>
        <p:txBody>
          <a:bodyPr/>
          <a:lstStyle/>
          <a:p>
            <a:r>
              <a:rPr lang="en-AU" dirty="0"/>
              <a:t>Complete the diagram below by filling in the missing gaps. </a:t>
            </a:r>
            <a:endParaRPr lang="en-US" dirty="0"/>
          </a:p>
        </p:txBody>
      </p:sp>
      <p:pic>
        <p:nvPicPr>
          <p:cNvPr id="4" name="Picture 3" descr="Image result for energy flow diagram sun">
            <a:extLst>
              <a:ext uri="{FF2B5EF4-FFF2-40B4-BE49-F238E27FC236}">
                <a16:creationId xmlns:a16="http://schemas.microsoft.com/office/drawing/2014/main" id="{B7BFD8CD-FAFE-F749-B4DF-E0E415CEBFA4}"/>
              </a:ext>
            </a:extLst>
          </p:cNvPr>
          <p:cNvPicPr/>
          <p:nvPr/>
        </p:nvPicPr>
        <p:blipFill rotWithShape="1">
          <a:blip r:embed="rId2">
            <a:extLst>
              <a:ext uri="{28A0092B-C50C-407E-A947-70E740481C1C}">
                <a14:useLocalDpi xmlns:a14="http://schemas.microsoft.com/office/drawing/2010/main" val="0"/>
              </a:ext>
            </a:extLst>
          </a:blip>
          <a:srcRect t="27412"/>
          <a:stretch/>
        </p:blipFill>
        <p:spPr bwMode="auto">
          <a:xfrm>
            <a:off x="1182255" y="1328524"/>
            <a:ext cx="6511635" cy="359002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481665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1425A46A-718F-764A-B078-0E2DC3F108E1}"/>
              </a:ext>
            </a:extLst>
          </p:cNvPr>
          <p:cNvSpPr>
            <a:spLocks noGrp="1"/>
          </p:cNvSpPr>
          <p:nvPr>
            <p:ph type="subTitle" idx="1"/>
          </p:nvPr>
        </p:nvSpPr>
        <p:spPr/>
        <p:txBody>
          <a:bodyPr/>
          <a:lstStyle/>
          <a:p>
            <a:r>
              <a:rPr lang="en-AU" dirty="0"/>
              <a:t>Worksheet answers</a:t>
            </a:r>
          </a:p>
        </p:txBody>
      </p:sp>
      <p:sp>
        <p:nvSpPr>
          <p:cNvPr id="7" name="Text Placeholder 6">
            <a:extLst>
              <a:ext uri="{FF2B5EF4-FFF2-40B4-BE49-F238E27FC236}">
                <a16:creationId xmlns:a16="http://schemas.microsoft.com/office/drawing/2014/main" id="{8A565675-2DF4-0041-8D09-16437CAAC9F7}"/>
              </a:ext>
            </a:extLst>
          </p:cNvPr>
          <p:cNvSpPr>
            <a:spLocks noGrp="1"/>
          </p:cNvSpPr>
          <p:nvPr>
            <p:ph type="body" idx="2"/>
          </p:nvPr>
        </p:nvSpPr>
        <p:spPr>
          <a:xfrm>
            <a:off x="552549" y="767450"/>
            <a:ext cx="7843305" cy="4150975"/>
          </a:xfrm>
        </p:spPr>
        <p:txBody>
          <a:bodyPr/>
          <a:lstStyle/>
          <a:p>
            <a:pPr>
              <a:buFont typeface="+mj-lt"/>
              <a:buAutoNum type="arabicPeriod"/>
            </a:pPr>
            <a:r>
              <a:rPr lang="en-AU" dirty="0"/>
              <a:t>A natural fuel such as coal or gas, formed in the geological past from the remains of living organisms.</a:t>
            </a:r>
          </a:p>
          <a:p>
            <a:pPr>
              <a:buFont typeface="+mj-lt"/>
              <a:buAutoNum type="arabicPeriod"/>
            </a:pPr>
            <a:r>
              <a:rPr lang="en-US" dirty="0"/>
              <a:t>Coal, Oil and Gas</a:t>
            </a:r>
          </a:p>
          <a:p>
            <a:pPr>
              <a:buFont typeface="+mj-lt"/>
              <a:buAutoNum type="arabicPeriod"/>
            </a:pPr>
            <a:r>
              <a:rPr lang="en-US" dirty="0"/>
              <a:t>Heating, Transportation, Electricity</a:t>
            </a:r>
          </a:p>
          <a:p>
            <a:pPr>
              <a:buFont typeface="+mj-lt"/>
              <a:buAutoNum type="arabicPeriod"/>
            </a:pPr>
            <a:r>
              <a:rPr lang="en-AU" b="1" dirty="0"/>
              <a:t>Fossil fuel</a:t>
            </a:r>
            <a:r>
              <a:rPr lang="en-AU" dirty="0"/>
              <a:t> is a general term for buried combustible geologic deposits of organic materials, </a:t>
            </a:r>
            <a:r>
              <a:rPr lang="en-AU" b="1" dirty="0"/>
              <a:t>formed from</a:t>
            </a:r>
            <a:r>
              <a:rPr lang="en-AU" dirty="0"/>
              <a:t> decayed plants and </a:t>
            </a:r>
            <a:r>
              <a:rPr lang="en-AU" b="1" dirty="0"/>
              <a:t>animals</a:t>
            </a:r>
            <a:r>
              <a:rPr lang="en-AU" dirty="0"/>
              <a:t> that have been converted </a:t>
            </a:r>
            <a:r>
              <a:rPr lang="en-AU" b="1" dirty="0"/>
              <a:t>to</a:t>
            </a:r>
            <a:r>
              <a:rPr lang="en-AU" dirty="0"/>
              <a:t> crude </a:t>
            </a:r>
            <a:r>
              <a:rPr lang="en-AU" b="1" dirty="0"/>
              <a:t>oil</a:t>
            </a:r>
            <a:r>
              <a:rPr lang="en-AU" dirty="0"/>
              <a:t>, </a:t>
            </a:r>
            <a:r>
              <a:rPr lang="en-AU" b="1" dirty="0"/>
              <a:t>coal</a:t>
            </a:r>
            <a:r>
              <a:rPr lang="en-AU" dirty="0"/>
              <a:t>, natural gas, or heavy oils by exposure </a:t>
            </a:r>
            <a:r>
              <a:rPr lang="en-AU" b="1" dirty="0"/>
              <a:t>to</a:t>
            </a:r>
            <a:r>
              <a:rPr lang="en-AU" dirty="0"/>
              <a:t> heat and pressure </a:t>
            </a:r>
            <a:r>
              <a:rPr lang="en-AU" b="1" dirty="0"/>
              <a:t>in</a:t>
            </a:r>
            <a:r>
              <a:rPr lang="en-AU" dirty="0"/>
              <a:t> the earth's crust over hundreds of millions of years.</a:t>
            </a:r>
          </a:p>
          <a:p>
            <a:pPr>
              <a:buFont typeface="+mj-lt"/>
              <a:buAutoNum type="arabicPeriod"/>
            </a:pPr>
            <a:r>
              <a:rPr lang="en-AU" b="1" dirty="0"/>
              <a:t>Fossil fuels</a:t>
            </a:r>
            <a:r>
              <a:rPr lang="en-AU" dirty="0"/>
              <a:t> are hydrocarbons comprised primarily of the following elements: carbon and hydrogen and some </a:t>
            </a:r>
            <a:r>
              <a:rPr lang="en-AU" dirty="0" err="1"/>
              <a:t>sulfur</a:t>
            </a:r>
            <a:r>
              <a:rPr lang="en-AU" dirty="0"/>
              <a:t>, nitrogen, oxygen, and mineral matter. Mineral matter turns into ash when burnt.</a:t>
            </a:r>
            <a:endParaRPr lang="en-US" dirty="0"/>
          </a:p>
          <a:p>
            <a:pPr>
              <a:buFont typeface="+mj-lt"/>
              <a:buAutoNum type="arabicPeriod"/>
            </a:pPr>
            <a:endParaRPr lang="en-US" dirty="0"/>
          </a:p>
          <a:p>
            <a:endParaRPr lang="en-US" dirty="0"/>
          </a:p>
        </p:txBody>
      </p:sp>
    </p:spTree>
    <p:extLst>
      <p:ext uri="{BB962C8B-B14F-4D97-AF65-F5344CB8AC3E}">
        <p14:creationId xmlns:p14="http://schemas.microsoft.com/office/powerpoint/2010/main" val="1530206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54456DA0-22DA-3A49-9FE9-8D2CAE26C618}"/>
              </a:ext>
            </a:extLst>
          </p:cNvPr>
          <p:cNvSpPr>
            <a:spLocks noGrp="1"/>
          </p:cNvSpPr>
          <p:nvPr>
            <p:ph type="subTitle" idx="1"/>
          </p:nvPr>
        </p:nvSpPr>
        <p:spPr/>
        <p:txBody>
          <a:bodyPr/>
          <a:lstStyle/>
          <a:p>
            <a:r>
              <a:rPr lang="en-AU" dirty="0"/>
              <a:t>Worksheet answers</a:t>
            </a:r>
          </a:p>
        </p:txBody>
      </p:sp>
      <p:sp>
        <p:nvSpPr>
          <p:cNvPr id="3" name="Text Placeholder 2">
            <a:extLst>
              <a:ext uri="{FF2B5EF4-FFF2-40B4-BE49-F238E27FC236}">
                <a16:creationId xmlns:a16="http://schemas.microsoft.com/office/drawing/2014/main" id="{5B72E996-71FD-B94E-943A-73D8674DAC6F}"/>
              </a:ext>
            </a:extLst>
          </p:cNvPr>
          <p:cNvSpPr>
            <a:spLocks noGrp="1"/>
          </p:cNvSpPr>
          <p:nvPr>
            <p:ph type="body" idx="2"/>
          </p:nvPr>
        </p:nvSpPr>
        <p:spPr>
          <a:xfrm>
            <a:off x="552549" y="767450"/>
            <a:ext cx="8462141" cy="4150975"/>
          </a:xfrm>
        </p:spPr>
        <p:txBody>
          <a:bodyPr/>
          <a:lstStyle/>
          <a:p>
            <a:pPr>
              <a:buFont typeface="+mj-lt"/>
              <a:buAutoNum type="arabicPeriod" startAt="6"/>
            </a:pPr>
            <a:r>
              <a:rPr lang="en-AU" dirty="0"/>
              <a:t>Although </a:t>
            </a:r>
            <a:r>
              <a:rPr lang="en-AU" b="1" dirty="0"/>
              <a:t>fossil fuels</a:t>
            </a:r>
            <a:r>
              <a:rPr lang="en-AU" dirty="0"/>
              <a:t> are continually formed by natural processes, they are generally </a:t>
            </a:r>
            <a:r>
              <a:rPr lang="en-AU" b="1" dirty="0"/>
              <a:t>classified</a:t>
            </a:r>
            <a:r>
              <a:rPr lang="en-AU" dirty="0"/>
              <a:t> as </a:t>
            </a:r>
            <a:r>
              <a:rPr lang="en-AU" b="1" dirty="0"/>
              <a:t>non</a:t>
            </a:r>
            <a:r>
              <a:rPr lang="en-AU" dirty="0"/>
              <a:t>-</a:t>
            </a:r>
            <a:r>
              <a:rPr lang="en-AU" b="1" dirty="0"/>
              <a:t>renewable resources</a:t>
            </a:r>
            <a:r>
              <a:rPr lang="en-AU" dirty="0"/>
              <a:t> because they take millions of years to form and known viable reserves are being depleted much faster than new ones are generated</a:t>
            </a:r>
          </a:p>
          <a:p>
            <a:pPr>
              <a:buFont typeface="+mj-lt"/>
              <a:buAutoNum type="arabicPeriod" startAt="6"/>
            </a:pPr>
            <a:r>
              <a:rPr lang="en-AU" b="1" dirty="0"/>
              <a:t>Fossil fuels</a:t>
            </a:r>
            <a:r>
              <a:rPr lang="en-AU" dirty="0"/>
              <a:t> pollute the environment: </a:t>
            </a:r>
            <a:r>
              <a:rPr lang="en-AU" b="1" dirty="0"/>
              <a:t>Fossil fuels</a:t>
            </a:r>
            <a:r>
              <a:rPr lang="en-AU" dirty="0"/>
              <a:t> are non-renewable and unsustainable: Drilling for </a:t>
            </a:r>
            <a:r>
              <a:rPr lang="en-AU" b="1" dirty="0"/>
              <a:t>fossil fuels</a:t>
            </a:r>
            <a:r>
              <a:rPr lang="en-AU" dirty="0"/>
              <a:t> is a dangerous process.</a:t>
            </a:r>
          </a:p>
          <a:p>
            <a:pPr>
              <a:buFont typeface="+mj-lt"/>
              <a:buAutoNum type="arabicPeriod" startAt="6"/>
            </a:pPr>
            <a:r>
              <a:rPr lang="en-AU" dirty="0"/>
              <a:t>All the </a:t>
            </a:r>
            <a:r>
              <a:rPr lang="en-AU" b="1" dirty="0"/>
              <a:t>energy</a:t>
            </a:r>
            <a:r>
              <a:rPr lang="en-AU" dirty="0"/>
              <a:t> in oil, gas, and coal originally came from the sun, captured through photosynthesis. In the same way that we burn wood to release </a:t>
            </a:r>
            <a:r>
              <a:rPr lang="en-AU" b="1" dirty="0"/>
              <a:t>energy</a:t>
            </a:r>
            <a:r>
              <a:rPr lang="en-AU" dirty="0"/>
              <a:t> that trees capture from the sun, we burn </a:t>
            </a:r>
            <a:r>
              <a:rPr lang="en-AU" b="1" dirty="0"/>
              <a:t>fossil fuels</a:t>
            </a:r>
            <a:r>
              <a:rPr lang="en-AU" dirty="0"/>
              <a:t> to release the </a:t>
            </a:r>
            <a:r>
              <a:rPr lang="en-AU" b="1" dirty="0"/>
              <a:t>energy</a:t>
            </a:r>
            <a:r>
              <a:rPr lang="en-AU" dirty="0"/>
              <a:t> that ancient plants captured from the sun</a:t>
            </a:r>
          </a:p>
          <a:p>
            <a:pPr>
              <a:buFont typeface="+mj-lt"/>
              <a:buAutoNum type="arabicPeriod" startAt="6"/>
            </a:pPr>
            <a:r>
              <a:rPr lang="en-AU" dirty="0"/>
              <a:t>Renewable energy: Photovoltaic solar, wind, geothermal, hydroelectric, Thermal salt </a:t>
            </a:r>
          </a:p>
          <a:p>
            <a:pPr>
              <a:buFont typeface="+mj-lt"/>
              <a:buAutoNum type="arabicPeriod" startAt="6"/>
            </a:pPr>
            <a:endParaRPr lang="en-AU" dirty="0"/>
          </a:p>
          <a:p>
            <a:pPr>
              <a:buFont typeface="+mj-lt"/>
              <a:buAutoNum type="arabicPeriod" startAt="6"/>
            </a:pPr>
            <a:endParaRPr lang="en-US" dirty="0"/>
          </a:p>
        </p:txBody>
      </p:sp>
    </p:spTree>
    <p:extLst>
      <p:ext uri="{BB962C8B-B14F-4D97-AF65-F5344CB8AC3E}">
        <p14:creationId xmlns:p14="http://schemas.microsoft.com/office/powerpoint/2010/main" val="2475555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0EE400E8-8FCA-3449-B9D4-3FE6EF63CB55}"/>
              </a:ext>
            </a:extLst>
          </p:cNvPr>
          <p:cNvGraphicFramePr>
            <a:graphicFrameLocks noGrp="1"/>
          </p:cNvGraphicFramePr>
          <p:nvPr>
            <p:extLst>
              <p:ext uri="{D42A27DB-BD31-4B8C-83A1-F6EECF244321}">
                <p14:modId xmlns:p14="http://schemas.microsoft.com/office/powerpoint/2010/main" val="4016628819"/>
              </p:ext>
            </p:extLst>
          </p:nvPr>
        </p:nvGraphicFramePr>
        <p:xfrm>
          <a:off x="1395268" y="1349122"/>
          <a:ext cx="6030767" cy="2871895"/>
        </p:xfrm>
        <a:graphic>
          <a:graphicData uri="http://schemas.openxmlformats.org/drawingml/2006/table">
            <a:tbl>
              <a:tblPr firstRow="1" firstCol="1" bandRow="1">
                <a:tableStyleId>{3640CECF-2EC5-44C4-A8A7-45B56658353C}</a:tableStyleId>
              </a:tblPr>
              <a:tblGrid>
                <a:gridCol w="207109">
                  <a:extLst>
                    <a:ext uri="{9D8B030D-6E8A-4147-A177-3AD203B41FA5}">
                      <a16:colId xmlns:a16="http://schemas.microsoft.com/office/drawing/2014/main" val="770713482"/>
                    </a:ext>
                  </a:extLst>
                </a:gridCol>
                <a:gridCol w="2911829">
                  <a:extLst>
                    <a:ext uri="{9D8B030D-6E8A-4147-A177-3AD203B41FA5}">
                      <a16:colId xmlns:a16="http://schemas.microsoft.com/office/drawing/2014/main" val="4073432210"/>
                    </a:ext>
                  </a:extLst>
                </a:gridCol>
                <a:gridCol w="2911829">
                  <a:extLst>
                    <a:ext uri="{9D8B030D-6E8A-4147-A177-3AD203B41FA5}">
                      <a16:colId xmlns:a16="http://schemas.microsoft.com/office/drawing/2014/main" val="4241840074"/>
                    </a:ext>
                  </a:extLst>
                </a:gridCol>
              </a:tblGrid>
              <a:tr h="574379">
                <a:tc>
                  <a:txBody>
                    <a:bodyPr/>
                    <a:lstStyle/>
                    <a:p>
                      <a:pPr algn="ctr">
                        <a:lnSpc>
                          <a:spcPct val="107000"/>
                        </a:lnSpc>
                        <a:spcAft>
                          <a:spcPts val="0"/>
                        </a:spcAft>
                      </a:pPr>
                      <a:r>
                        <a:rPr lang="en-AU" sz="1400">
                          <a:effectLst/>
                        </a:rPr>
                        <a:t>1</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l">
                        <a:lnSpc>
                          <a:spcPct val="107000"/>
                        </a:lnSpc>
                        <a:spcAft>
                          <a:spcPts val="0"/>
                        </a:spcAft>
                      </a:pPr>
                      <a:r>
                        <a:rPr lang="en-AU" sz="2800" dirty="0">
                          <a:effectLst/>
                        </a:rPr>
                        <a:t>Batteries </a:t>
                      </a:r>
                      <a:endParaRPr lang="en-AU" sz="2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l">
                        <a:lnSpc>
                          <a:spcPct val="107000"/>
                        </a:lnSpc>
                        <a:spcAft>
                          <a:spcPts val="0"/>
                        </a:spcAft>
                      </a:pPr>
                      <a:r>
                        <a:rPr lang="en-AU" sz="2800" dirty="0">
                          <a:effectLst/>
                          <a:latin typeface="Calibri" panose="020F0502020204030204" pitchFamily="34" charset="0"/>
                          <a:ea typeface="DengXian" panose="02010600030101010101" pitchFamily="2" charset="-122"/>
                          <a:cs typeface="Times New Roman" panose="02020603050405020304" pitchFamily="18" charset="0"/>
                        </a:rPr>
                        <a:t>Natural Gas</a:t>
                      </a:r>
                    </a:p>
                  </a:txBody>
                  <a:tcPr marL="68580" marR="68580" marT="0" marB="0" anchor="ctr"/>
                </a:tc>
                <a:extLst>
                  <a:ext uri="{0D108BD9-81ED-4DB2-BD59-A6C34878D82A}">
                    <a16:rowId xmlns:a16="http://schemas.microsoft.com/office/drawing/2014/main" val="3559787842"/>
                  </a:ext>
                </a:extLst>
              </a:tr>
              <a:tr h="574379">
                <a:tc>
                  <a:txBody>
                    <a:bodyPr/>
                    <a:lstStyle/>
                    <a:p>
                      <a:pPr algn="ctr">
                        <a:lnSpc>
                          <a:spcPct val="107000"/>
                        </a:lnSpc>
                        <a:spcAft>
                          <a:spcPts val="0"/>
                        </a:spcAft>
                      </a:pPr>
                      <a:r>
                        <a:rPr lang="en-AU" sz="1400">
                          <a:effectLst/>
                        </a:rPr>
                        <a:t>2</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l">
                        <a:lnSpc>
                          <a:spcPct val="107000"/>
                        </a:lnSpc>
                        <a:spcAft>
                          <a:spcPts val="0"/>
                        </a:spcAft>
                      </a:pPr>
                      <a:r>
                        <a:rPr lang="en-AU" sz="2800" dirty="0">
                          <a:effectLst/>
                        </a:rPr>
                        <a:t> Petrol</a:t>
                      </a:r>
                      <a:endParaRPr lang="en-AU" sz="2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l">
                        <a:lnSpc>
                          <a:spcPct val="107000"/>
                        </a:lnSpc>
                        <a:spcAft>
                          <a:spcPts val="0"/>
                        </a:spcAft>
                      </a:pPr>
                      <a:r>
                        <a:rPr lang="en-AU" sz="2800" dirty="0">
                          <a:effectLst/>
                          <a:latin typeface="Calibri" panose="020F0502020204030204" pitchFamily="34" charset="0"/>
                          <a:ea typeface="DengXian" panose="02010600030101010101" pitchFamily="2" charset="-122"/>
                          <a:cs typeface="Times New Roman" panose="02020603050405020304" pitchFamily="18" charset="0"/>
                        </a:rPr>
                        <a:t>Biomass</a:t>
                      </a:r>
                    </a:p>
                  </a:txBody>
                  <a:tcPr marL="68580" marR="68580" marT="0" marB="0" anchor="ctr"/>
                </a:tc>
                <a:extLst>
                  <a:ext uri="{0D108BD9-81ED-4DB2-BD59-A6C34878D82A}">
                    <a16:rowId xmlns:a16="http://schemas.microsoft.com/office/drawing/2014/main" val="1959317483"/>
                  </a:ext>
                </a:extLst>
              </a:tr>
              <a:tr h="574379">
                <a:tc>
                  <a:txBody>
                    <a:bodyPr/>
                    <a:lstStyle/>
                    <a:p>
                      <a:pPr algn="ctr">
                        <a:lnSpc>
                          <a:spcPct val="107000"/>
                        </a:lnSpc>
                        <a:spcAft>
                          <a:spcPts val="0"/>
                        </a:spcAft>
                      </a:pPr>
                      <a:r>
                        <a:rPr lang="en-AU" sz="1400">
                          <a:effectLst/>
                        </a:rPr>
                        <a:t>3</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l">
                        <a:lnSpc>
                          <a:spcPct val="107000"/>
                        </a:lnSpc>
                        <a:spcAft>
                          <a:spcPts val="0"/>
                        </a:spcAft>
                      </a:pPr>
                      <a:r>
                        <a:rPr lang="en-AU" sz="2800" dirty="0">
                          <a:effectLst/>
                        </a:rPr>
                        <a:t> Wood</a:t>
                      </a:r>
                      <a:endParaRPr lang="en-AU" sz="2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l">
                        <a:lnSpc>
                          <a:spcPct val="107000"/>
                        </a:lnSpc>
                        <a:spcAft>
                          <a:spcPts val="0"/>
                        </a:spcAft>
                      </a:pPr>
                      <a:r>
                        <a:rPr lang="en-AU" sz="2800" dirty="0">
                          <a:effectLst/>
                          <a:latin typeface="Calibri" panose="020F0502020204030204" pitchFamily="34" charset="0"/>
                          <a:ea typeface="DengXian" panose="02010600030101010101" pitchFamily="2" charset="-122"/>
                          <a:cs typeface="Times New Roman" panose="02020603050405020304" pitchFamily="18" charset="0"/>
                        </a:rPr>
                        <a:t>Food</a:t>
                      </a:r>
                    </a:p>
                  </a:txBody>
                  <a:tcPr marL="68580" marR="68580" marT="0" marB="0" anchor="ctr"/>
                </a:tc>
                <a:extLst>
                  <a:ext uri="{0D108BD9-81ED-4DB2-BD59-A6C34878D82A}">
                    <a16:rowId xmlns:a16="http://schemas.microsoft.com/office/drawing/2014/main" val="429708644"/>
                  </a:ext>
                </a:extLst>
              </a:tr>
              <a:tr h="574379">
                <a:tc>
                  <a:txBody>
                    <a:bodyPr/>
                    <a:lstStyle/>
                    <a:p>
                      <a:pPr algn="ctr">
                        <a:lnSpc>
                          <a:spcPct val="107000"/>
                        </a:lnSpc>
                        <a:spcAft>
                          <a:spcPts val="0"/>
                        </a:spcAft>
                      </a:pPr>
                      <a:r>
                        <a:rPr lang="en-AU" sz="1400">
                          <a:effectLst/>
                        </a:rPr>
                        <a:t>4</a:t>
                      </a:r>
                      <a:endParaRPr lang="en-AU" sz="11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l">
                        <a:lnSpc>
                          <a:spcPct val="107000"/>
                        </a:lnSpc>
                        <a:spcAft>
                          <a:spcPts val="0"/>
                        </a:spcAft>
                      </a:pPr>
                      <a:r>
                        <a:rPr lang="en-AU" sz="2800" dirty="0">
                          <a:effectLst/>
                        </a:rPr>
                        <a:t> Oil</a:t>
                      </a:r>
                      <a:endParaRPr lang="en-AU" sz="2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l">
                        <a:lnSpc>
                          <a:spcPct val="107000"/>
                        </a:lnSpc>
                        <a:spcAft>
                          <a:spcPts val="0"/>
                        </a:spcAft>
                      </a:pPr>
                      <a:endParaRPr lang="en-AU" sz="2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25973577"/>
                  </a:ext>
                </a:extLst>
              </a:tr>
              <a:tr h="574379">
                <a:tc>
                  <a:txBody>
                    <a:bodyPr/>
                    <a:lstStyle/>
                    <a:p>
                      <a:pPr algn="ctr">
                        <a:lnSpc>
                          <a:spcPct val="107000"/>
                        </a:lnSpc>
                        <a:spcAft>
                          <a:spcPts val="0"/>
                        </a:spcAft>
                      </a:pPr>
                      <a:r>
                        <a:rPr lang="en-AU" sz="1400" dirty="0">
                          <a:effectLst/>
                        </a:rPr>
                        <a:t>5</a:t>
                      </a:r>
                      <a:endParaRPr lang="en-AU" sz="11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l">
                        <a:lnSpc>
                          <a:spcPct val="107000"/>
                        </a:lnSpc>
                        <a:spcAft>
                          <a:spcPts val="0"/>
                        </a:spcAft>
                      </a:pPr>
                      <a:r>
                        <a:rPr lang="en-AU" sz="2800" dirty="0">
                          <a:effectLst/>
                        </a:rPr>
                        <a:t> Coal</a:t>
                      </a:r>
                      <a:endParaRPr lang="en-AU" sz="2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tc>
                  <a:txBody>
                    <a:bodyPr/>
                    <a:lstStyle/>
                    <a:p>
                      <a:pPr algn="l">
                        <a:lnSpc>
                          <a:spcPct val="107000"/>
                        </a:lnSpc>
                        <a:spcAft>
                          <a:spcPts val="0"/>
                        </a:spcAft>
                      </a:pPr>
                      <a:endParaRPr lang="en-AU" sz="28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456954597"/>
                  </a:ext>
                </a:extLst>
              </a:tr>
            </a:tbl>
          </a:graphicData>
        </a:graphic>
      </p:graphicFrame>
      <p:sp>
        <p:nvSpPr>
          <p:cNvPr id="4" name="Rectangle 1">
            <a:extLst>
              <a:ext uri="{FF2B5EF4-FFF2-40B4-BE49-F238E27FC236}">
                <a16:creationId xmlns:a16="http://schemas.microsoft.com/office/drawing/2014/main" id="{FADE9D67-5CC3-0348-B507-723CA59D2D86}"/>
              </a:ext>
            </a:extLst>
          </p:cNvPr>
          <p:cNvSpPr>
            <a:spLocks noGrp="1" noChangeArrowheads="1"/>
          </p:cNvSpPr>
          <p:nvPr>
            <p:ph type="body" idx="1"/>
          </p:nvPr>
        </p:nvSpPr>
        <p:spPr bwMode="auto">
          <a:xfrm>
            <a:off x="287012" y="-128205"/>
            <a:ext cx="8569975"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zh-CN" sz="3600" b="1" i="0" u="none" strike="noStrike" cap="none" normalizeH="0" baseline="0" dirty="0">
                <a:ln>
                  <a:noFill/>
                </a:ln>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br>
            <a:r>
              <a:rPr kumimoji="0" lang="en-US" altLang="zh-CN" sz="3600" b="0" i="0" u="none" strike="noStrike" cap="none" normalizeH="0" baseline="0" dirty="0">
                <a:ln>
                  <a:noFill/>
                </a:ln>
                <a:solidFill>
                  <a:schemeClr val="tx1"/>
                </a:solidFill>
                <a:effectLst/>
                <a:latin typeface="Calibri" panose="020F0502020204030204" pitchFamily="34" charset="0"/>
                <a:ea typeface="DengXian" panose="02010600030101010101" pitchFamily="2" charset="-122"/>
                <a:cs typeface="Times New Roman" panose="02020603050405020304" pitchFamily="18" charset="0"/>
              </a:rPr>
              <a:t>List five examples of stored chemical energy.</a:t>
            </a:r>
            <a:endParaRPr kumimoji="0" lang="en-US" altLang="zh-CN" sz="3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453556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23BD4275-8596-EE47-802F-4E3D58AFC438}"/>
              </a:ext>
            </a:extLst>
          </p:cNvPr>
          <p:cNvSpPr>
            <a:spLocks noGrp="1"/>
          </p:cNvSpPr>
          <p:nvPr>
            <p:ph type="subTitle" idx="1"/>
          </p:nvPr>
        </p:nvSpPr>
        <p:spPr/>
        <p:txBody>
          <a:bodyPr/>
          <a:lstStyle/>
          <a:p>
            <a:r>
              <a:rPr lang="en-US" dirty="0"/>
              <a:t>Questions</a:t>
            </a:r>
          </a:p>
        </p:txBody>
      </p:sp>
      <p:sp>
        <p:nvSpPr>
          <p:cNvPr id="3" name="Text Placeholder 2">
            <a:extLst>
              <a:ext uri="{FF2B5EF4-FFF2-40B4-BE49-F238E27FC236}">
                <a16:creationId xmlns:a16="http://schemas.microsoft.com/office/drawing/2014/main" id="{7205705B-8CD8-FA4A-AA2F-66CF3F5C74C4}"/>
              </a:ext>
            </a:extLst>
          </p:cNvPr>
          <p:cNvSpPr>
            <a:spLocks noGrp="1"/>
          </p:cNvSpPr>
          <p:nvPr>
            <p:ph type="body" idx="2"/>
          </p:nvPr>
        </p:nvSpPr>
        <p:spPr>
          <a:xfrm>
            <a:off x="552550" y="767450"/>
            <a:ext cx="4508977" cy="4151100"/>
          </a:xfrm>
        </p:spPr>
        <p:txBody>
          <a:bodyPr/>
          <a:lstStyle/>
          <a:p>
            <a:r>
              <a:rPr lang="en-US" dirty="0"/>
              <a:t>Use the food label shown to answer the following questions </a:t>
            </a:r>
            <a:br>
              <a:rPr lang="en-US" dirty="0"/>
            </a:br>
            <a:r>
              <a:rPr lang="en-US" dirty="0"/>
              <a:t>about potato soup. </a:t>
            </a:r>
            <a:endParaRPr lang="en-AU" dirty="0"/>
          </a:p>
          <a:p>
            <a:pPr lvl="0"/>
            <a:r>
              <a:rPr lang="en-US" dirty="0"/>
              <a:t>Calculate how many kilojoules of energy are in each serving of </a:t>
            </a:r>
            <a:br>
              <a:rPr lang="en-US" dirty="0"/>
            </a:br>
            <a:r>
              <a:rPr lang="en-US" dirty="0"/>
              <a:t>potato soup. </a:t>
            </a:r>
            <a:r>
              <a:rPr lang="en-US" i="1" dirty="0"/>
              <a:t>(HINT: 4.19kilojoules per calorie)</a:t>
            </a:r>
            <a:br>
              <a:rPr lang="en-US" i="1" dirty="0"/>
            </a:br>
            <a:endParaRPr lang="en-AU" dirty="0"/>
          </a:p>
          <a:p>
            <a:endParaRPr lang="en-US" dirty="0"/>
          </a:p>
        </p:txBody>
      </p:sp>
      <p:pic>
        <p:nvPicPr>
          <p:cNvPr id="4" name="Picture 3">
            <a:extLst>
              <a:ext uri="{FF2B5EF4-FFF2-40B4-BE49-F238E27FC236}">
                <a16:creationId xmlns:a16="http://schemas.microsoft.com/office/drawing/2014/main" id="{BD5A19EA-A5D1-2F45-85C9-E26C41D1614C}"/>
              </a:ext>
            </a:extLst>
          </p:cNvPr>
          <p:cNvPicPr/>
          <p:nvPr/>
        </p:nvPicPr>
        <p:blipFill rotWithShape="1">
          <a:blip r:embed="rId2">
            <a:extLst>
              <a:ext uri="{28A0092B-C50C-407E-A947-70E740481C1C}">
                <a14:useLocalDpi xmlns:a14="http://schemas.microsoft.com/office/drawing/2010/main" val="0"/>
              </a:ext>
            </a:extLst>
          </a:blip>
          <a:srcRect b="5042"/>
          <a:stretch/>
        </p:blipFill>
        <p:spPr bwMode="auto">
          <a:xfrm>
            <a:off x="5458692" y="266050"/>
            <a:ext cx="3370930" cy="506333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81123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B6E2C862-890C-E946-A919-1A3BDF0DC2AF}"/>
              </a:ext>
            </a:extLst>
          </p:cNvPr>
          <p:cNvSpPr>
            <a:spLocks noGrp="1"/>
          </p:cNvSpPr>
          <p:nvPr>
            <p:ph type="subTitle" idx="1"/>
          </p:nvPr>
        </p:nvSpPr>
        <p:spPr/>
        <p:txBody>
          <a:bodyPr/>
          <a:lstStyle/>
          <a:p>
            <a:endParaRPr lang="en-US"/>
          </a:p>
        </p:txBody>
      </p:sp>
      <p:sp>
        <p:nvSpPr>
          <p:cNvPr id="3" name="Text Placeholder 2">
            <a:extLst>
              <a:ext uri="{FF2B5EF4-FFF2-40B4-BE49-F238E27FC236}">
                <a16:creationId xmlns:a16="http://schemas.microsoft.com/office/drawing/2014/main" id="{A3C79139-E479-C446-BD01-29609F10AFF4}"/>
              </a:ext>
            </a:extLst>
          </p:cNvPr>
          <p:cNvSpPr>
            <a:spLocks noGrp="1"/>
          </p:cNvSpPr>
          <p:nvPr>
            <p:ph type="body" idx="2"/>
          </p:nvPr>
        </p:nvSpPr>
        <p:spPr>
          <a:xfrm>
            <a:off x="552550" y="767450"/>
            <a:ext cx="3760832" cy="4151100"/>
          </a:xfrm>
        </p:spPr>
        <p:txBody>
          <a:bodyPr/>
          <a:lstStyle/>
          <a:p>
            <a:pPr lvl="0"/>
            <a:r>
              <a:rPr lang="en-US" dirty="0"/>
              <a:t>If a person ate the whole container of soup, calculate the</a:t>
            </a:r>
            <a:r>
              <a:rPr lang="en-AU" dirty="0"/>
              <a:t> </a:t>
            </a:r>
            <a:r>
              <a:rPr lang="en-US" dirty="0"/>
              <a:t>chemical energy in kilojoules, they would they receive. </a:t>
            </a:r>
            <a:br>
              <a:rPr lang="en-US" dirty="0"/>
            </a:br>
            <a:endParaRPr lang="en-US" dirty="0"/>
          </a:p>
        </p:txBody>
      </p:sp>
      <p:pic>
        <p:nvPicPr>
          <p:cNvPr id="5" name="Picture 4">
            <a:extLst>
              <a:ext uri="{FF2B5EF4-FFF2-40B4-BE49-F238E27FC236}">
                <a16:creationId xmlns:a16="http://schemas.microsoft.com/office/drawing/2014/main" id="{A51537F6-5C70-7945-9A40-5F38C73E535B}"/>
              </a:ext>
            </a:extLst>
          </p:cNvPr>
          <p:cNvPicPr/>
          <p:nvPr/>
        </p:nvPicPr>
        <p:blipFill rotWithShape="1">
          <a:blip r:embed="rId2">
            <a:extLst>
              <a:ext uri="{28A0092B-C50C-407E-A947-70E740481C1C}">
                <a14:useLocalDpi xmlns:a14="http://schemas.microsoft.com/office/drawing/2010/main" val="0"/>
              </a:ext>
            </a:extLst>
          </a:blip>
          <a:srcRect b="5042"/>
          <a:stretch/>
        </p:blipFill>
        <p:spPr bwMode="auto">
          <a:xfrm>
            <a:off x="4553527" y="0"/>
            <a:ext cx="4460822" cy="56803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863191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213C755-49F0-E147-8F19-4273F92DE9A3}"/>
              </a:ext>
            </a:extLst>
          </p:cNvPr>
          <p:cNvSpPr>
            <a:spLocks noGrp="1"/>
          </p:cNvSpPr>
          <p:nvPr>
            <p:ph type="body" idx="1"/>
          </p:nvPr>
        </p:nvSpPr>
        <p:spPr/>
        <p:txBody>
          <a:bodyPr/>
          <a:lstStyle/>
          <a:p>
            <a:endParaRPr lang="en-US"/>
          </a:p>
        </p:txBody>
      </p:sp>
      <p:pic>
        <p:nvPicPr>
          <p:cNvPr id="3" name="Energy flow in ecosystem.mp4">
            <a:hlinkClick r:id="" action="ppaction://media"/>
            <a:extLst>
              <a:ext uri="{FF2B5EF4-FFF2-40B4-BE49-F238E27FC236}">
                <a16:creationId xmlns:a16="http://schemas.microsoft.com/office/drawing/2014/main" id="{9E4C2627-A673-A645-AAEA-5E6BA41AB5D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3701250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5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16C2DFA8-328B-9B4B-9F93-C3CE7AD10570}"/>
              </a:ext>
            </a:extLst>
          </p:cNvPr>
          <p:cNvSpPr>
            <a:spLocks noGrp="1"/>
          </p:cNvSpPr>
          <p:nvPr>
            <p:ph type="subTitle" idx="1"/>
          </p:nvPr>
        </p:nvSpPr>
        <p:spPr/>
        <p:txBody>
          <a:bodyPr/>
          <a:lstStyle/>
          <a:p>
            <a:r>
              <a:rPr lang="en-US" dirty="0"/>
              <a:t>Flow Diagram</a:t>
            </a:r>
          </a:p>
        </p:txBody>
      </p:sp>
      <p:graphicFrame>
        <p:nvGraphicFramePr>
          <p:cNvPr id="4" name="Table 3">
            <a:extLst>
              <a:ext uri="{FF2B5EF4-FFF2-40B4-BE49-F238E27FC236}">
                <a16:creationId xmlns:a16="http://schemas.microsoft.com/office/drawing/2014/main" id="{DA26B173-3CA2-D542-A541-70D5A6294DCD}"/>
              </a:ext>
            </a:extLst>
          </p:cNvPr>
          <p:cNvGraphicFramePr>
            <a:graphicFrameLocks noGrp="1"/>
          </p:cNvGraphicFramePr>
          <p:nvPr/>
        </p:nvGraphicFramePr>
        <p:xfrm>
          <a:off x="1252220" y="1952625"/>
          <a:ext cx="6639560" cy="1814703"/>
        </p:xfrm>
        <a:graphic>
          <a:graphicData uri="http://schemas.openxmlformats.org/drawingml/2006/table">
            <a:tbl>
              <a:tblPr firstRow="1" firstCol="1" bandRow="1">
                <a:tableStyleId>{3640CECF-2EC5-44C4-A8A7-45B56658353C}</a:tableStyleId>
              </a:tblPr>
              <a:tblGrid>
                <a:gridCol w="6639560">
                  <a:extLst>
                    <a:ext uri="{9D8B030D-6E8A-4147-A177-3AD203B41FA5}">
                      <a16:colId xmlns:a16="http://schemas.microsoft.com/office/drawing/2014/main" val="454007697"/>
                    </a:ext>
                  </a:extLst>
                </a:gridCol>
              </a:tblGrid>
              <a:tr h="0">
                <a:tc>
                  <a:txBody>
                    <a:bodyPr/>
                    <a:lstStyle/>
                    <a:p>
                      <a:pPr>
                        <a:lnSpc>
                          <a:spcPct val="107000"/>
                        </a:lnSpc>
                        <a:spcAft>
                          <a:spcPts val="0"/>
                        </a:spcAft>
                      </a:pPr>
                      <a:r>
                        <a:rPr lang="en-AU" sz="1400" dirty="0">
                          <a:effectLst/>
                        </a:rPr>
                        <a:t> </a:t>
                      </a:r>
                      <a:endParaRPr lang="en-AU" sz="1100" dirty="0">
                        <a:effectLst/>
                      </a:endParaRPr>
                    </a:p>
                    <a:p>
                      <a:pPr>
                        <a:lnSpc>
                          <a:spcPct val="107000"/>
                        </a:lnSpc>
                        <a:spcAft>
                          <a:spcPts val="0"/>
                        </a:spcAft>
                      </a:pPr>
                      <a:r>
                        <a:rPr lang="en-AU" sz="1400" dirty="0">
                          <a:effectLst/>
                        </a:rPr>
                        <a:t> </a:t>
                      </a:r>
                      <a:endParaRPr lang="en-AU" sz="1100" dirty="0">
                        <a:effectLst/>
                      </a:endParaRPr>
                    </a:p>
                    <a:p>
                      <a:pPr>
                        <a:lnSpc>
                          <a:spcPct val="107000"/>
                        </a:lnSpc>
                        <a:spcAft>
                          <a:spcPts val="0"/>
                        </a:spcAft>
                      </a:pPr>
                      <a:r>
                        <a:rPr lang="en-AU" sz="1400" dirty="0">
                          <a:effectLst/>
                        </a:rPr>
                        <a:t> </a:t>
                      </a:r>
                      <a:endParaRPr lang="en-AU" sz="1100" dirty="0">
                        <a:effectLst/>
                      </a:endParaRPr>
                    </a:p>
                    <a:p>
                      <a:pPr>
                        <a:lnSpc>
                          <a:spcPct val="107000"/>
                        </a:lnSpc>
                        <a:spcAft>
                          <a:spcPts val="0"/>
                        </a:spcAft>
                      </a:pPr>
                      <a:r>
                        <a:rPr lang="en-AU" sz="1400" dirty="0">
                          <a:effectLst/>
                        </a:rPr>
                        <a:t> </a:t>
                      </a:r>
                      <a:endParaRPr lang="en-AU" sz="1100" dirty="0">
                        <a:effectLst/>
                      </a:endParaRPr>
                    </a:p>
                    <a:p>
                      <a:pPr>
                        <a:lnSpc>
                          <a:spcPct val="107000"/>
                        </a:lnSpc>
                        <a:spcAft>
                          <a:spcPts val="0"/>
                        </a:spcAft>
                      </a:pPr>
                      <a:r>
                        <a:rPr lang="en-AU" sz="1400" dirty="0">
                          <a:effectLst/>
                        </a:rPr>
                        <a:t> </a:t>
                      </a:r>
                      <a:endParaRPr lang="en-AU" sz="1100" dirty="0">
                        <a:effectLst/>
                      </a:endParaRPr>
                    </a:p>
                    <a:p>
                      <a:pPr>
                        <a:lnSpc>
                          <a:spcPct val="107000"/>
                        </a:lnSpc>
                        <a:spcAft>
                          <a:spcPts val="0"/>
                        </a:spcAft>
                      </a:pPr>
                      <a:r>
                        <a:rPr lang="en-AU" sz="1400" dirty="0">
                          <a:effectLst/>
                        </a:rPr>
                        <a:t> </a:t>
                      </a:r>
                      <a:endParaRPr lang="en-AU" sz="1100" dirty="0">
                        <a:effectLst/>
                      </a:endParaRPr>
                    </a:p>
                    <a:p>
                      <a:pPr>
                        <a:lnSpc>
                          <a:spcPct val="107000"/>
                        </a:lnSpc>
                        <a:spcAft>
                          <a:spcPts val="0"/>
                        </a:spcAft>
                      </a:pPr>
                      <a:r>
                        <a:rPr lang="en-AU" sz="1400" dirty="0">
                          <a:effectLst/>
                        </a:rPr>
                        <a:t> </a:t>
                      </a:r>
                      <a:endParaRPr lang="en-AU" sz="1100" dirty="0">
                        <a:effectLst/>
                      </a:endParaRPr>
                    </a:p>
                    <a:p>
                      <a:pPr>
                        <a:lnSpc>
                          <a:spcPct val="107000"/>
                        </a:lnSpc>
                        <a:spcAft>
                          <a:spcPts val="0"/>
                        </a:spcAft>
                      </a:pPr>
                      <a:r>
                        <a:rPr lang="en-AU" sz="1400" dirty="0">
                          <a:effectLst/>
                        </a:rPr>
                        <a:t> </a:t>
                      </a:r>
                      <a:endParaRPr lang="en-AU" sz="11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608122900"/>
                  </a:ext>
                </a:extLst>
              </a:tr>
            </a:tbl>
          </a:graphicData>
        </a:graphic>
      </p:graphicFrame>
      <p:sp>
        <p:nvSpPr>
          <p:cNvPr id="7" name="TextBox 6">
            <a:extLst>
              <a:ext uri="{FF2B5EF4-FFF2-40B4-BE49-F238E27FC236}">
                <a16:creationId xmlns:a16="http://schemas.microsoft.com/office/drawing/2014/main" id="{C03CA8DA-077C-9948-BE76-7E790144E09C}"/>
              </a:ext>
            </a:extLst>
          </p:cNvPr>
          <p:cNvSpPr txBox="1"/>
          <p:nvPr/>
        </p:nvSpPr>
        <p:spPr>
          <a:xfrm>
            <a:off x="604981" y="849746"/>
            <a:ext cx="7934037" cy="1015663"/>
          </a:xfrm>
          <a:prstGeom prst="rect">
            <a:avLst/>
          </a:prstGeom>
          <a:noFill/>
        </p:spPr>
        <p:txBody>
          <a:bodyPr wrap="square" rtlCol="0">
            <a:spAutoFit/>
          </a:bodyPr>
          <a:lstStyle/>
          <a:p>
            <a:r>
              <a:rPr lang="en-US" sz="2000" dirty="0"/>
              <a:t>Create an energy flow diagram that shows how energy from the Sun is transferred to a person running. Include at least three energy changes in your flow diagram.   </a:t>
            </a:r>
            <a:endParaRPr lang="en-AU" sz="2000" dirty="0"/>
          </a:p>
        </p:txBody>
      </p:sp>
    </p:spTree>
    <p:extLst>
      <p:ext uri="{BB962C8B-B14F-4D97-AF65-F5344CB8AC3E}">
        <p14:creationId xmlns:p14="http://schemas.microsoft.com/office/powerpoint/2010/main" val="9416363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952F1-17FA-8A45-94E5-ECF2DEE8D5F4}"/>
              </a:ext>
            </a:extLst>
          </p:cNvPr>
          <p:cNvSpPr>
            <a:spLocks noGrp="1"/>
          </p:cNvSpPr>
          <p:nvPr>
            <p:ph type="title"/>
          </p:nvPr>
        </p:nvSpPr>
        <p:spPr/>
        <p:txBody>
          <a:bodyPr/>
          <a:lstStyle/>
          <a:p>
            <a:r>
              <a:rPr lang="en-AU" dirty="0"/>
              <a:t>Understand fossil fuel energy (a type of chemical energy).</a:t>
            </a:r>
            <a:endParaRPr lang="en-US" dirty="0"/>
          </a:p>
        </p:txBody>
      </p:sp>
      <p:sp>
        <p:nvSpPr>
          <p:cNvPr id="3" name="Text Placeholder 2">
            <a:extLst>
              <a:ext uri="{FF2B5EF4-FFF2-40B4-BE49-F238E27FC236}">
                <a16:creationId xmlns:a16="http://schemas.microsoft.com/office/drawing/2014/main" id="{B159F24D-3ABE-D04C-9255-003F3224E6F5}"/>
              </a:ext>
            </a:extLst>
          </p:cNvPr>
          <p:cNvSpPr>
            <a:spLocks noGrp="1"/>
          </p:cNvSpPr>
          <p:nvPr>
            <p:ph type="body" idx="1"/>
          </p:nvPr>
        </p:nvSpPr>
        <p:spPr>
          <a:xfrm>
            <a:off x="497975" y="2892375"/>
            <a:ext cx="7916352" cy="2012400"/>
          </a:xfrm>
        </p:spPr>
        <p:txBody>
          <a:bodyPr/>
          <a:lstStyle/>
          <a:p>
            <a:pPr lvl="0"/>
            <a:r>
              <a:rPr lang="en-AU" dirty="0"/>
              <a:t>Identify the Sun as a source of radiant energy</a:t>
            </a:r>
          </a:p>
          <a:p>
            <a:pPr lvl="0"/>
            <a:r>
              <a:rPr lang="en-AU" dirty="0"/>
              <a:t>Describe how radiant energy is used in photosynthesis</a:t>
            </a:r>
          </a:p>
          <a:p>
            <a:pPr lvl="0"/>
            <a:r>
              <a:rPr lang="en-AU" dirty="0"/>
              <a:t>Describe fuels as a form of stored (chemical) energy </a:t>
            </a:r>
          </a:p>
          <a:p>
            <a:r>
              <a:rPr lang="en-AU" dirty="0"/>
              <a:t>Write a paragraph to describe fossil fuels and explain how they were formed.</a:t>
            </a:r>
            <a:endParaRPr lang="en-US" dirty="0"/>
          </a:p>
        </p:txBody>
      </p:sp>
    </p:spTree>
    <p:extLst>
      <p:ext uri="{BB962C8B-B14F-4D97-AF65-F5344CB8AC3E}">
        <p14:creationId xmlns:p14="http://schemas.microsoft.com/office/powerpoint/2010/main" val="718271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CEC31DCB-6B1F-CA46-9AE3-A0749A4402DC}"/>
              </a:ext>
            </a:extLst>
          </p:cNvPr>
          <p:cNvSpPr>
            <a:spLocks noGrp="1"/>
          </p:cNvSpPr>
          <p:nvPr>
            <p:ph type="subTitle" idx="1"/>
          </p:nvPr>
        </p:nvSpPr>
        <p:spPr/>
        <p:txBody>
          <a:bodyPr/>
          <a:lstStyle/>
          <a:p>
            <a:r>
              <a:rPr lang="en-US" b="1" dirty="0"/>
              <a:t>Fossil fuels</a:t>
            </a:r>
            <a:r>
              <a:rPr lang="en-US" dirty="0"/>
              <a:t> contain a type of chemical stored energy. </a:t>
            </a:r>
          </a:p>
        </p:txBody>
      </p:sp>
      <p:sp>
        <p:nvSpPr>
          <p:cNvPr id="3" name="Text Placeholder 2">
            <a:extLst>
              <a:ext uri="{FF2B5EF4-FFF2-40B4-BE49-F238E27FC236}">
                <a16:creationId xmlns:a16="http://schemas.microsoft.com/office/drawing/2014/main" id="{7C3CCBC9-253D-5449-A8E1-C8E9C5BE2360}"/>
              </a:ext>
            </a:extLst>
          </p:cNvPr>
          <p:cNvSpPr>
            <a:spLocks noGrp="1"/>
          </p:cNvSpPr>
          <p:nvPr>
            <p:ph type="body" idx="2"/>
          </p:nvPr>
        </p:nvSpPr>
        <p:spPr>
          <a:xfrm>
            <a:off x="552549" y="767450"/>
            <a:ext cx="8471377" cy="4151100"/>
          </a:xfrm>
        </p:spPr>
        <p:txBody>
          <a:bodyPr/>
          <a:lstStyle/>
          <a:p>
            <a:r>
              <a:rPr lang="en-US" dirty="0"/>
              <a:t>Examples of fossil fuels include;</a:t>
            </a:r>
            <a:endParaRPr lang="en-AU" dirty="0"/>
          </a:p>
          <a:p>
            <a:pPr lvl="0"/>
            <a:r>
              <a:rPr lang="en-US" dirty="0"/>
              <a:t>Coal</a:t>
            </a:r>
            <a:endParaRPr lang="en-AU" dirty="0"/>
          </a:p>
          <a:p>
            <a:pPr lvl="0"/>
            <a:r>
              <a:rPr lang="en-US" dirty="0"/>
              <a:t>Oil</a:t>
            </a:r>
            <a:endParaRPr lang="en-AU" dirty="0"/>
          </a:p>
          <a:p>
            <a:pPr lvl="0"/>
            <a:r>
              <a:rPr lang="en-US" dirty="0"/>
              <a:t>Natural gas</a:t>
            </a:r>
            <a:endParaRPr lang="en-AU" dirty="0"/>
          </a:p>
          <a:p>
            <a:r>
              <a:rPr lang="en-US" dirty="0"/>
              <a:t>Fossil fuels are formed from the remains of ancient plants and animals. </a:t>
            </a:r>
          </a:p>
          <a:p>
            <a:r>
              <a:rPr lang="en-US" dirty="0"/>
              <a:t>During their lifetime, these ancient plants used solar energy during photosynthesis to build carbohydrates. </a:t>
            </a:r>
          </a:p>
          <a:p>
            <a:r>
              <a:rPr lang="en-US" dirty="0"/>
              <a:t>Animals ate the plants. </a:t>
            </a:r>
          </a:p>
          <a:p>
            <a:r>
              <a:rPr lang="en-US" dirty="0"/>
              <a:t>When the plants and animals died, and if they had been buried deep inside the Earth for millions of years, heat and pressure may have turned their remains into fossil fuels.</a:t>
            </a:r>
            <a:endParaRPr lang="en-AU" dirty="0"/>
          </a:p>
        </p:txBody>
      </p:sp>
    </p:spTree>
    <p:extLst>
      <p:ext uri="{BB962C8B-B14F-4D97-AF65-F5344CB8AC3E}">
        <p14:creationId xmlns:p14="http://schemas.microsoft.com/office/powerpoint/2010/main" val="38855958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CFDF7EA-9CA3-A34F-AF6A-8E1C8DD5B53B}"/>
              </a:ext>
            </a:extLst>
          </p:cNvPr>
          <p:cNvSpPr>
            <a:spLocks noGrp="1"/>
          </p:cNvSpPr>
          <p:nvPr>
            <p:ph type="subTitle" idx="1"/>
          </p:nvPr>
        </p:nvSpPr>
        <p:spPr/>
        <p:txBody>
          <a:bodyPr/>
          <a:lstStyle/>
          <a:p>
            <a:endParaRPr lang="en-US"/>
          </a:p>
        </p:txBody>
      </p:sp>
      <p:sp>
        <p:nvSpPr>
          <p:cNvPr id="3" name="Text Placeholder 2">
            <a:extLst>
              <a:ext uri="{FF2B5EF4-FFF2-40B4-BE49-F238E27FC236}">
                <a16:creationId xmlns:a16="http://schemas.microsoft.com/office/drawing/2014/main" id="{8D9387D2-2806-BB41-9B42-B26CD88DC546}"/>
              </a:ext>
            </a:extLst>
          </p:cNvPr>
          <p:cNvSpPr>
            <a:spLocks noGrp="1"/>
          </p:cNvSpPr>
          <p:nvPr>
            <p:ph type="body" idx="2"/>
          </p:nvPr>
        </p:nvSpPr>
        <p:spPr/>
        <p:txBody>
          <a:bodyPr/>
          <a:lstStyle/>
          <a:p>
            <a:endParaRPr lang="en-US" dirty="0"/>
          </a:p>
        </p:txBody>
      </p:sp>
      <p:pic>
        <p:nvPicPr>
          <p:cNvPr id="4" name="Fossil Fuels 101.mp4">
            <a:hlinkClick r:id="" action="ppaction://media"/>
            <a:extLst>
              <a:ext uri="{FF2B5EF4-FFF2-40B4-BE49-F238E27FC236}">
                <a16:creationId xmlns:a16="http://schemas.microsoft.com/office/drawing/2014/main" id="{79600D67-FCFC-8740-880C-39DB84F04C6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165090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3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RC EI 2019" id="{1E6A75BE-CF33-F242-9C64-715278FD6E06}" vid="{9B559CC9-536E-7C40-ADA6-15D406DA04D7}"/>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6" ma:contentTypeDescription="Create a new document." ma:contentTypeScope="" ma:versionID="02697e3214b2f55142a2e7b89ba6de54">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67be6965022b95aa9d7585358a9bb7fc"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MediaLengthInSeconds xmlns="8f659357-f805-491c-ad0b-5621b2de6466" xsi:nil="true"/>
  </documentManagement>
</p:properties>
</file>

<file path=customXml/itemProps1.xml><?xml version="1.0" encoding="utf-8"?>
<ds:datastoreItem xmlns:ds="http://schemas.openxmlformats.org/officeDocument/2006/customXml" ds:itemID="{21A65048-A33B-4492-A1B9-EF515F99449F}"/>
</file>

<file path=customXml/itemProps2.xml><?xml version="1.0" encoding="utf-8"?>
<ds:datastoreItem xmlns:ds="http://schemas.openxmlformats.org/officeDocument/2006/customXml" ds:itemID="{90AA0DDA-D506-4009-89AD-70C3C461F183}"/>
</file>

<file path=customXml/itemProps3.xml><?xml version="1.0" encoding="utf-8"?>
<ds:datastoreItem xmlns:ds="http://schemas.openxmlformats.org/officeDocument/2006/customXml" ds:itemID="{4C24C412-DDAE-439A-AE4E-04BADDB6B109}"/>
</file>

<file path=docProps/app.xml><?xml version="1.0" encoding="utf-8"?>
<Properties xmlns="http://schemas.openxmlformats.org/officeDocument/2006/extended-properties" xmlns:vt="http://schemas.openxmlformats.org/officeDocument/2006/docPropsVTypes">
  <Template>Simple Light</Template>
  <TotalTime>1742</TotalTime>
  <Words>599</Words>
  <Application>Microsoft Macintosh PowerPoint</Application>
  <PresentationFormat>On-screen Show (16:9)</PresentationFormat>
  <Paragraphs>68</Paragraphs>
  <Slides>13</Slides>
  <Notes>2</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Century Gothic</vt:lpstr>
      <vt:lpstr>Times New Roman</vt:lpstr>
      <vt:lpstr>DengXian</vt:lpstr>
      <vt:lpstr>Calibri</vt: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Understand fossil fuel energy (a type of chemical energy).</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Chemical Energy</dc:title>
  <dc:creator>BURNS Sandra [Southern River College]</dc:creator>
  <cp:lastModifiedBy>BURNS Sandra [Southern River College]</cp:lastModifiedBy>
  <cp:revision>13</cp:revision>
  <dcterms:created xsi:type="dcterms:W3CDTF">2020-10-25T23:39:15Z</dcterms:created>
  <dcterms:modified xsi:type="dcterms:W3CDTF">2020-10-30T00:42:03Z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Order">
    <vt:lpwstr>46200.0000000000</vt:lpwstr>
  </property>
  <property fmtid="{D5CDD505-2E9C-101B-9397-08002B2CF9AE}" pid="4" name="xd_ProgID">
    <vt:lpwstr/>
  </property>
  <property fmtid="{D5CDD505-2E9C-101B-9397-08002B2CF9AE}" pid="5" name="_SourceUrl">
    <vt:lpwstr/>
  </property>
  <property fmtid="{D5CDD505-2E9C-101B-9397-08002B2CF9AE}" pid="6" name="_SharedFileIndex">
    <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TriggerFlowInfo">
    <vt:lpwstr/>
  </property>
  <property fmtid="{D5CDD505-2E9C-101B-9397-08002B2CF9AE}" pid="11" name="xd_Signature">
    <vt:lpwstr/>
  </property>
</Properties>
</file>

<file path=docProps/thumbnail.jpeg>
</file>